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3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p:spPr>
      </p:sp>
      <p:sp>
        <p:nvSpPr>
          <p:cNvPr id="2969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 uri="{53640926-AAD7-44d8-BBD7-CCE9431645EC}"/>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solidFill>
            <a:srgbClr val="FFFFFF"/>
          </a:solidFill>
          <a:ln/>
        </p:spPr>
      </p:sp>
      <p:sp>
        <p:nvSpPr>
          <p:cNvPr id="34819" name="Rectangle 2"/>
          <p:cNvSpPr>
            <a:spLocks noChangeArrowheads="1"/>
          </p:cNvSpPr>
          <p:nvPr>
            <p:ph type="body" idx="1"/>
          </p:nvPr>
        </p:nvSpPr>
        <p:spPr>
          <a:noFill/>
        </p:spPr>
        <p:txBody>
          <a:bodyPr/>
          <a:lstStyle/>
          <a:p>
            <a:pPr eaLnBrk="1" hangingPunct="1"/>
            <a:r>
              <a:rPr lang="en-US" smtClean="0">
                <a:solidFill>
                  <a:srgbClr val="FFFFFF"/>
                </a:solidFill>
                <a:latin typeface="Calibri" pitchFamily="34" charset="0"/>
                <a:sym typeface="Calibri" pitchFamily="34" charset="0"/>
              </a:rPr>
              <a:t>These predictions do not take blister rust into consideration, so the rate at which we see WBP disappear as a treeline and subalpine component, may be faster than even these preditctions suggest. </a:t>
            </a:r>
          </a:p>
          <a:p>
            <a:pPr eaLnBrk="1" hangingPunct="1"/>
            <a:endParaRPr lang="en-US" smtClean="0">
              <a:solidFill>
                <a:srgbClr val="FFFFFF"/>
              </a:solidFill>
              <a:latin typeface="Calibri" pitchFamily="34" charset="0"/>
              <a:sym typeface="Calibri" pitchFamily="34" charset="0"/>
            </a:endParaRPr>
          </a:p>
          <a:p>
            <a:pPr eaLnBrk="1" hangingPunct="1"/>
            <a:r>
              <a:rPr lang="en-US" smtClean="0">
                <a:solidFill>
                  <a:srgbClr val="FFFFFF"/>
                </a:solidFill>
                <a:latin typeface="Calibri" pitchFamily="34" charset="0"/>
                <a:sym typeface="Calibri" pitchFamily="34" charset="0"/>
              </a:rPr>
              <a:t>Rehfeldt et al. xxxx). develop bioclimatic models that predict the occurrence of plant communities and some of their constituent species, and (2) project contemporary climate profiles into future climate space. Rehfeldt et al. (xxxx) predicted that whitbark pine distributions would decrease along a S – N and low to high elevational trend (Fig.2). Each color codes a proportion of votes from Random Forest analysis received by a pixel in favor of being within the climatic niche of the species.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BF2389D-7A16-4E1D-9C1B-9995BAA48FAD}"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303B9F-6664-402C-93E4-4C0CD135E12C}"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A3A8769-2418-400E-BC37-1B55B6F261DA}"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1B0902DD-299A-47B4-965F-D7B5D47AA438}"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2D300475-7667-45BA-A7DC-EC02FC573878}"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8CEA6551-0EBB-484B-BB01-37A430284FB7}"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8C97FD0E-955C-4F4F-A4ED-AD6ECDB13138}"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89C3C9AC-56DE-4F67-8F43-8016D4EC7D81}"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AC48D376-BE57-4F7F-B8F0-D4F38AA4C025}"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7564FA02-E47D-4884-B581-55FDEF5336A0}"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ED991810-412B-4AA4-9882-B7ED4BF645D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582E9EC-BEAE-439E-AB35-0883A01BFFC7}"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331AEC01-D27A-4456-9F14-EAF2A6D4BB8F}"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6E5C5E2C-7E77-4673-8604-E22596249048}"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880FAE6D-0DEA-4DE6-8784-E10FF69E53BA}"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F23A9DA-828F-44F2-85D2-C46F7AEF1515}"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DD9A9E9-153D-4C37-8746-0B49F8DE57C5}"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F125BDB-A35D-4741-839B-1D9D146C82F2}"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27F291E-FCA4-42AD-8CE6-9648C21AC513}"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030E4D0-C0B7-48A1-985D-C6D4BD97EDAA}"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9C0D52E6-7735-432D-A4C1-BFB007DC4400}"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F8C9E2D-F28C-4DEC-BA2A-74E5E4A9CEDF}"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D4EFC73-907A-4F82-9C72-65F4084447A3}"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1038DD0-5D79-4168-AF9D-51F2E34F12F0}"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E0B801C-0AE1-481F-9B2F-95FF09B50CA9}"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2D74CB1-F22D-47D2-BD13-6C00D7819876}"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48D924F-1EC8-4A8C-AC45-D13508CF86D7}"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E24A9ED-A00F-4CEE-96D2-EFB2879D4A6C}"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5F81006-9A7D-4195-8CEB-1FFFE2457582}"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21AF079-95B7-402C-8B11-A224203CE5CC}"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5178679-ACEA-48B6-A436-A31DF529E228}"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18AC81B-CE10-471B-96E7-99D09AAA1300}"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C140BF8-015A-405F-8DB6-E9EB1389786A}"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56B40C73-B3CE-4F60-BB9B-D3638A4E3167}"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95A616E-07A6-4E17-AAAA-58BF1AFC52D9}"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CBC122F-BA5C-4EA5-A5DF-30DA8C58105B}"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A138B2A-A842-4B52-BE75-8554DD886EF2}"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0E7561F-AE2C-449E-A17F-C698480CCA07}"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84160EC-097C-455F-8AFE-1CD2809C25F8}"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D5D6B24-190B-4FC2-B898-E8B494142DF8}"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2200DEC-EBDC-40A7-8F32-86475878106E}"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8A48D14-02B6-47BD-9437-CA7132FF22C2}"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5F0EFD7F-A65C-4AD5-B6F1-52AB09986866}"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C044EACF-B44B-49D8-80C5-6D66FE4D73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D614991C-4CC1-4479-B0DC-033DD1082115}"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5E94234C-165B-4F9D-88D2-64199CD427AC}"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EB15976-6F6A-49FC-AD35-C08C2971AE56}"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E515E7D-BB03-4BE3-A0B7-3AA78ED6E53D}"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B2A0406-282C-47F6-B1C8-7CDCC46CA6B1}"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242EB40-AEC2-47B8-879A-13182B92531A}"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134E1F0-E6A3-40A8-9D4F-97912BC67E88}"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B98638E-7CBF-4724-BB9F-A1F29AB03209}"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9043E24-4B40-4438-9A64-E5F118CA6893}"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77ED51A-812D-4223-BA5A-48044ECD0841}"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598613"/>
            <a:ext cx="19431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1A12BDBB-965E-44AE-94A9-2DD580DCFC73}"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2ACDA43-286E-4648-A4D0-D05237A9AC4F}"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EC5CE6C7-0BC3-461D-9BF9-6B2B839CD03A}"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D51C005-7028-4720-BD97-13DAD5CDCDF6}"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D2E7D07-425A-446C-B6EE-624084571C4F}"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6691046-C49C-4F9B-A70F-FF3A48AC9173}" type="slidenum">
              <a:rPr lang="en-US"/>
              <a:pPr>
                <a:defRPr/>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17459BE-A1CF-4F1E-BD6D-83457CBBE2C9}" type="slidenum">
              <a:rPr lang="en-US"/>
              <a:pPr>
                <a:defRPr/>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DB0C6DC-DAD2-470E-8CC5-0D2AECA9EB22}" type="slidenum">
              <a:rPr lang="en-US"/>
              <a:pPr>
                <a:defRPr/>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D5354C5-ACE0-4CCB-B9E3-938F3C74558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6E0957E-988A-42CE-9A61-E4A1B2BB9FA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5F06594-D3A1-4116-A4E0-B6BD4688742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FCFAA95-B0BC-4456-8DB2-DA98DA97D29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F5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130425"/>
            <a:ext cx="7772400" cy="1470025"/>
          </a:xfrm>
          <a:prstGeom prst="rect">
            <a:avLst/>
          </a:prstGeom>
          <a:noFill/>
          <a:ln w="9525">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Calibri" pitchFamily="34" charset="0"/>
              </a:rPr>
              <a:t>Click to edit Master title style</a:t>
            </a:r>
          </a:p>
        </p:txBody>
      </p:sp>
      <p:sp>
        <p:nvSpPr>
          <p:cNvPr id="1027" name="Rectangle 2"/>
          <p:cNvSpPr>
            <a:spLocks noGrp="1" noChangeArrowheads="1"/>
          </p:cNvSpPr>
          <p:nvPr>
            <p:ph type="body" idx="1"/>
          </p:nvPr>
        </p:nvSpPr>
        <p:spPr bwMode="auto">
          <a:xfrm>
            <a:off x="1371600" y="3886200"/>
            <a:ext cx="6400800" cy="175260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2325" y="6467475"/>
            <a:ext cx="244475" cy="254000"/>
          </a:xfrm>
          <a:prstGeom prst="rect">
            <a:avLst/>
          </a:prstGeom>
          <a:noFill/>
          <a:ln>
            <a:noFill/>
          </a:ln>
          <a:effectLst/>
          <a:extLst>
            <a:ext uri="{909E8E84-426E-40dd-AFC4-6F175D3DCCD1}"/>
            <a:ext uri="{91240B29-F687-4f45-9708-019B960494DF}"/>
            <a:ext uri="{AF507438-7753-43e0-B8FC-AC1667EBCBE1}"/>
          </a:extLst>
        </p:spPr>
        <p:txBody>
          <a:bodyPr vert="horz" wrap="none" lIns="91440" tIns="45720" rIns="91440" bIns="45720" numCol="1" anchor="ctr" anchorCtr="0" compatLnSpc="1">
            <a:prstTxWarp prst="textNoShape">
              <a:avLst/>
            </a:prstTxWarp>
          </a:bodyPr>
          <a:lstStyle>
            <a:lvl1pPr algn="r">
              <a:defRPr sz="1200" smtClean="0">
                <a:solidFill>
                  <a:schemeClr val="tx1"/>
                </a:solidFill>
                <a:latin typeface="Calibri" pitchFamily="34" charset="0"/>
                <a:ea typeface="MS PGothic" pitchFamily="34" charset="-128"/>
                <a:sym typeface="Calibri" pitchFamily="34" charset="0"/>
              </a:defRPr>
            </a:lvl1pPr>
          </a:lstStyle>
          <a:p>
            <a:pPr>
              <a:defRPr/>
            </a:pPr>
            <a:fld id="{B22C8BFA-DE54-429B-874F-88C42A391DE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ctr" rtl="0" eaLnBrk="0" fontAlgn="base" hangingPunct="0">
        <a:spcBef>
          <a:spcPts val="800"/>
        </a:spcBef>
        <a:spcAft>
          <a:spcPct val="0"/>
        </a:spcAft>
        <a:defRPr sz="3200">
          <a:solidFill>
            <a:schemeClr val="tx1"/>
          </a:solidFill>
          <a:latin typeface="+mn-lt"/>
          <a:ea typeface="+mn-ea"/>
          <a:cs typeface="+mn-cs"/>
          <a:sym typeface="Calibri" pitchFamily="34" charset="0"/>
        </a:defRPr>
      </a:lvl1pPr>
      <a:lvl2pPr marL="419100" indent="38100" algn="ctr" rtl="0" eaLnBrk="0" fontAlgn="base" hangingPunct="0">
        <a:spcBef>
          <a:spcPts val="700"/>
        </a:spcBef>
        <a:spcAft>
          <a:spcPct val="0"/>
        </a:spcAft>
        <a:defRPr sz="2800">
          <a:solidFill>
            <a:schemeClr val="tx1"/>
          </a:solidFill>
          <a:latin typeface="+mn-lt"/>
          <a:ea typeface="+mn-ea"/>
          <a:cs typeface="+mn-cs"/>
          <a:sym typeface="Calibri" pitchFamily="34" charset="0"/>
        </a:defRPr>
      </a:lvl2pPr>
      <a:lvl3pPr marL="876300" indent="38100" algn="ctr" rtl="0" eaLnBrk="0" fontAlgn="base" hangingPunct="0">
        <a:spcBef>
          <a:spcPts val="600"/>
        </a:spcBef>
        <a:spcAft>
          <a:spcPct val="0"/>
        </a:spcAft>
        <a:defRPr sz="2400">
          <a:solidFill>
            <a:schemeClr val="tx1"/>
          </a:solidFill>
          <a:latin typeface="+mn-lt"/>
          <a:ea typeface="+mn-ea"/>
          <a:cs typeface="+mn-cs"/>
          <a:sym typeface="Calibri" pitchFamily="34" charset="0"/>
        </a:defRPr>
      </a:lvl3pPr>
      <a:lvl4pPr marL="1333500" indent="38100" algn="ctr" rtl="0" eaLnBrk="0" fontAlgn="base" hangingPunct="0">
        <a:spcBef>
          <a:spcPts val="500"/>
        </a:spcBef>
        <a:spcAft>
          <a:spcPct val="0"/>
        </a:spcAft>
        <a:defRPr sz="2000">
          <a:solidFill>
            <a:schemeClr val="tx1"/>
          </a:solidFill>
          <a:latin typeface="+mn-lt"/>
          <a:ea typeface="+mn-ea"/>
          <a:cs typeface="+mn-cs"/>
          <a:sym typeface="Calibri" pitchFamily="34" charset="0"/>
        </a:defRPr>
      </a:lvl4pPr>
      <a:lvl5pPr marL="1790700" indent="38100" algn="ctr" rtl="0" eaLnBrk="0" fontAlgn="base" hangingPunct="0">
        <a:spcBef>
          <a:spcPts val="500"/>
        </a:spcBef>
        <a:spcAft>
          <a:spcPct val="0"/>
        </a:spcAft>
        <a:defRPr sz="2000">
          <a:solidFill>
            <a:schemeClr val="tx1"/>
          </a:solidFill>
          <a:latin typeface="+mn-lt"/>
          <a:ea typeface="+mn-ea"/>
          <a:cs typeface="+mn-cs"/>
          <a:sym typeface="Calibri" pitchFamily="34"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F5F"/>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442325" y="6467475"/>
            <a:ext cx="244475" cy="254000"/>
          </a:xfrm>
          <a:prstGeom prst="rect">
            <a:avLst/>
          </a:prstGeom>
          <a:noFill/>
          <a:ln>
            <a:noFill/>
          </a:ln>
          <a:effectLst/>
          <a:extLst>
            <a:ext uri="{909E8E84-426E-40dd-AFC4-6F175D3DCCD1}"/>
            <a:ext uri="{91240B29-F687-4f45-9708-019B960494DF}"/>
            <a:ext uri="{AF507438-7753-43e0-B8FC-AC1667EBCBE1}"/>
          </a:extLst>
        </p:spPr>
        <p:txBody>
          <a:bodyPr vert="horz" wrap="none" lIns="91440" tIns="45720" rIns="91440" bIns="45720" numCol="1" anchor="ctr" anchorCtr="0" compatLnSpc="1">
            <a:prstTxWarp prst="textNoShape">
              <a:avLst/>
            </a:prstTxWarp>
          </a:bodyPr>
          <a:lstStyle>
            <a:lvl1pPr algn="r">
              <a:defRPr sz="1200" smtClean="0">
                <a:solidFill>
                  <a:schemeClr val="tx1"/>
                </a:solidFill>
                <a:latin typeface="Calibri" pitchFamily="34" charset="0"/>
                <a:ea typeface="MS PGothic" pitchFamily="34" charset="-128"/>
                <a:sym typeface="Calibri" pitchFamily="34" charset="0"/>
              </a:defRPr>
            </a:lvl1pPr>
          </a:lstStyle>
          <a:p>
            <a:pPr>
              <a:defRPr/>
            </a:pPr>
            <a:fld id="{DBCF0721-F606-47B5-A0BC-1D094DA9C6A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FFFFFF"/>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FFFFFF"/>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FFFFFF"/>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1F5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Calibri" pitchFamily="34" charset="0"/>
              </a:rPr>
              <a:t>Click to edit Master title style</a:t>
            </a:r>
          </a:p>
        </p:txBody>
      </p:sp>
      <p:sp>
        <p:nvSpPr>
          <p:cNvPr id="3075" name="Rectangle 2"/>
          <p:cNvSpPr>
            <a:spLocks noGrp="1" noChangeArrowheads="1"/>
          </p:cNvSpPr>
          <p:nvPr>
            <p:ph type="body" idx="1"/>
          </p:nvPr>
        </p:nvSpPr>
        <p:spPr bwMode="auto">
          <a:xfrm>
            <a:off x="457200" y="1598613"/>
            <a:ext cx="4038600" cy="452755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2325" y="6467475"/>
            <a:ext cx="244475" cy="254000"/>
          </a:xfrm>
          <a:prstGeom prst="rect">
            <a:avLst/>
          </a:prstGeom>
          <a:noFill/>
          <a:ln>
            <a:noFill/>
          </a:ln>
          <a:effectLst/>
          <a:extLst>
            <a:ext uri="{909E8E84-426E-40dd-AFC4-6F175D3DCCD1}"/>
            <a:ext uri="{91240B29-F687-4f45-9708-019B960494DF}"/>
            <a:ext uri="{AF507438-7753-43e0-B8FC-AC1667EBCBE1}"/>
          </a:extLst>
        </p:spPr>
        <p:txBody>
          <a:bodyPr vert="horz" wrap="none" lIns="91440" tIns="45720" rIns="91440" bIns="45720" numCol="1" anchor="ctr" anchorCtr="0" compatLnSpc="1">
            <a:prstTxWarp prst="textNoShape">
              <a:avLst/>
            </a:prstTxWarp>
          </a:bodyPr>
          <a:lstStyle>
            <a:lvl1pPr algn="r">
              <a:defRPr sz="1200" smtClean="0">
                <a:solidFill>
                  <a:schemeClr val="tx1"/>
                </a:solidFill>
                <a:latin typeface="Calibri" pitchFamily="34" charset="0"/>
                <a:ea typeface="MS PGothic" pitchFamily="34" charset="-128"/>
                <a:sym typeface="Calibri" pitchFamily="34" charset="0"/>
              </a:defRPr>
            </a:lvl1pPr>
          </a:lstStyle>
          <a:p>
            <a:pPr>
              <a:defRPr/>
            </a:pPr>
            <a:fld id="{4C3827EF-DB83-40FD-8B15-549F2F4B7BB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FFFFFF"/>
        </a:buClr>
        <a:buSzPct val="100000"/>
        <a:buFont typeface="Arial" pitchFamily="34" charset="0"/>
        <a:buChar char="•"/>
        <a:defRPr sz="3200">
          <a:solidFill>
            <a:schemeClr val="tx1"/>
          </a:solidFill>
          <a:latin typeface="+mn-lt"/>
          <a:ea typeface="+mn-ea"/>
          <a:cs typeface="+mn-cs"/>
          <a:sym typeface="Calibri" pitchFamily="34" charset="0"/>
        </a:defRPr>
      </a:lvl1pPr>
      <a:lvl2pPr marL="704850" indent="-285750" algn="l" rtl="0" eaLnBrk="0" fontAlgn="base" hangingPunct="0">
        <a:spcBef>
          <a:spcPts val="700"/>
        </a:spcBef>
        <a:spcAft>
          <a:spcPct val="0"/>
        </a:spcAft>
        <a:buClr>
          <a:srgbClr val="FFFFFF"/>
        </a:buClr>
        <a:buSzPct val="100000"/>
        <a:buFont typeface="Arial" pitchFamily="34" charset="0"/>
        <a:buChar char="–"/>
        <a:defRPr sz="2800">
          <a:solidFill>
            <a:schemeClr val="tx1"/>
          </a:solidFill>
          <a:latin typeface="+mn-lt"/>
          <a:ea typeface="+mn-ea"/>
          <a:cs typeface="+mn-cs"/>
          <a:sym typeface="Calibri" pitchFamily="34" charset="0"/>
        </a:defRPr>
      </a:lvl2pPr>
      <a:lvl3pPr marL="1104900" indent="-228600" algn="l" rtl="0" eaLnBrk="0" fontAlgn="base" hangingPunct="0">
        <a:spcBef>
          <a:spcPts val="600"/>
        </a:spcBef>
        <a:spcAft>
          <a:spcPct val="0"/>
        </a:spcAft>
        <a:buClr>
          <a:srgbClr val="FFFFFF"/>
        </a:buClr>
        <a:buSzPct val="100000"/>
        <a:buFont typeface="Arial" pitchFamily="34" charset="0"/>
        <a:buChar char="•"/>
        <a:defRPr sz="2400">
          <a:solidFill>
            <a:schemeClr val="tx1"/>
          </a:solidFill>
          <a:latin typeface="+mn-lt"/>
          <a:ea typeface="+mn-ea"/>
          <a:cs typeface="+mn-cs"/>
          <a:sym typeface="Calibri" pitchFamily="34" charset="0"/>
        </a:defRPr>
      </a:lvl3pPr>
      <a:lvl4pPr marL="15621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4pPr>
      <a:lvl5pPr marL="20193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5pPr>
      <a:lvl6pPr marL="24765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1F5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Calibri" pitchFamily="34" charset="0"/>
              </a:rPr>
              <a:t>Click to edit Master title style</a:t>
            </a:r>
          </a:p>
        </p:txBody>
      </p:sp>
      <p:sp>
        <p:nvSpPr>
          <p:cNvPr id="4099" name="Rectangle 2"/>
          <p:cNvSpPr>
            <a:spLocks noGrp="1" noChangeArrowheads="1"/>
          </p:cNvSpPr>
          <p:nvPr>
            <p:ph type="body" idx="1"/>
          </p:nvPr>
        </p:nvSpPr>
        <p:spPr bwMode="auto">
          <a:xfrm>
            <a:off x="457200" y="1598613"/>
            <a:ext cx="4038600" cy="452755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2325" y="6467475"/>
            <a:ext cx="244475" cy="254000"/>
          </a:xfrm>
          <a:prstGeom prst="rect">
            <a:avLst/>
          </a:prstGeom>
          <a:noFill/>
          <a:ln>
            <a:noFill/>
          </a:ln>
          <a:effectLst/>
          <a:extLst>
            <a:ext uri="{909E8E84-426E-40dd-AFC4-6F175D3DCCD1}"/>
            <a:ext uri="{91240B29-F687-4f45-9708-019B960494DF}"/>
            <a:ext uri="{AF507438-7753-43e0-B8FC-AC1667EBCBE1}"/>
          </a:extLst>
        </p:spPr>
        <p:txBody>
          <a:bodyPr vert="horz" wrap="none" lIns="91440" tIns="45720" rIns="91440" bIns="45720" numCol="1" anchor="ctr" anchorCtr="0" compatLnSpc="1">
            <a:prstTxWarp prst="textNoShape">
              <a:avLst/>
            </a:prstTxWarp>
          </a:bodyPr>
          <a:lstStyle>
            <a:lvl1pPr algn="r">
              <a:defRPr sz="1200" smtClean="0">
                <a:solidFill>
                  <a:schemeClr val="tx1"/>
                </a:solidFill>
                <a:latin typeface="Calibri" pitchFamily="34" charset="0"/>
                <a:ea typeface="MS PGothic" pitchFamily="34" charset="-128"/>
                <a:sym typeface="Calibri" pitchFamily="34" charset="0"/>
              </a:defRPr>
            </a:lvl1pPr>
          </a:lstStyle>
          <a:p>
            <a:pPr>
              <a:defRPr/>
            </a:pPr>
            <a:fld id="{DB6E343A-02DC-462C-86B0-FB30DC677FF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FFFFFF"/>
        </a:buClr>
        <a:buSzPct val="100000"/>
        <a:buFont typeface="Arial" pitchFamily="34" charset="0"/>
        <a:buChar char="•"/>
        <a:defRPr sz="3200">
          <a:solidFill>
            <a:schemeClr val="tx1"/>
          </a:solidFill>
          <a:latin typeface="+mn-lt"/>
          <a:ea typeface="+mn-ea"/>
          <a:cs typeface="+mn-cs"/>
          <a:sym typeface="Calibri" pitchFamily="34" charset="0"/>
        </a:defRPr>
      </a:lvl1pPr>
      <a:lvl2pPr marL="704850" indent="-285750" algn="l" rtl="0" eaLnBrk="0" fontAlgn="base" hangingPunct="0">
        <a:spcBef>
          <a:spcPts val="700"/>
        </a:spcBef>
        <a:spcAft>
          <a:spcPct val="0"/>
        </a:spcAft>
        <a:buClr>
          <a:srgbClr val="FFFFFF"/>
        </a:buClr>
        <a:buSzPct val="100000"/>
        <a:buFont typeface="Arial" pitchFamily="34" charset="0"/>
        <a:buChar char="–"/>
        <a:defRPr sz="2800">
          <a:solidFill>
            <a:schemeClr val="tx1"/>
          </a:solidFill>
          <a:latin typeface="+mn-lt"/>
          <a:ea typeface="+mn-ea"/>
          <a:cs typeface="+mn-cs"/>
          <a:sym typeface="Calibri" pitchFamily="34" charset="0"/>
        </a:defRPr>
      </a:lvl2pPr>
      <a:lvl3pPr marL="1104900" indent="-228600" algn="l" rtl="0" eaLnBrk="0" fontAlgn="base" hangingPunct="0">
        <a:spcBef>
          <a:spcPts val="600"/>
        </a:spcBef>
        <a:spcAft>
          <a:spcPct val="0"/>
        </a:spcAft>
        <a:buClr>
          <a:srgbClr val="FFFFFF"/>
        </a:buClr>
        <a:buSzPct val="100000"/>
        <a:buFont typeface="Arial" pitchFamily="34" charset="0"/>
        <a:buChar char="•"/>
        <a:defRPr sz="2400">
          <a:solidFill>
            <a:schemeClr val="tx1"/>
          </a:solidFill>
          <a:latin typeface="+mn-lt"/>
          <a:ea typeface="+mn-ea"/>
          <a:cs typeface="+mn-cs"/>
          <a:sym typeface="Calibri" pitchFamily="34" charset="0"/>
        </a:defRPr>
      </a:lvl3pPr>
      <a:lvl4pPr marL="15621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4pPr>
      <a:lvl5pPr marL="20193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5pPr>
      <a:lvl6pPr marL="24765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1F5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Calibri" pitchFamily="34" charset="0"/>
              </a:rPr>
              <a:t>Click to edit Master title style</a:t>
            </a:r>
          </a:p>
        </p:txBody>
      </p:sp>
      <p:sp>
        <p:nvSpPr>
          <p:cNvPr id="5123" name="Rectangle 2"/>
          <p:cNvSpPr>
            <a:spLocks noGrp="1" noChangeArrowheads="1"/>
          </p:cNvSpPr>
          <p:nvPr>
            <p:ph type="body" idx="1"/>
          </p:nvPr>
        </p:nvSpPr>
        <p:spPr bwMode="auto">
          <a:xfrm>
            <a:off x="457200" y="1598613"/>
            <a:ext cx="8229600" cy="452755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2325" y="6467475"/>
            <a:ext cx="244475" cy="254000"/>
          </a:xfrm>
          <a:prstGeom prst="rect">
            <a:avLst/>
          </a:prstGeom>
          <a:noFill/>
          <a:ln>
            <a:noFill/>
          </a:ln>
          <a:effectLst/>
          <a:extLst>
            <a:ext uri="{909E8E84-426E-40dd-AFC4-6F175D3DCCD1}"/>
            <a:ext uri="{91240B29-F687-4f45-9708-019B960494DF}"/>
            <a:ext uri="{AF507438-7753-43e0-B8FC-AC1667EBCBE1}"/>
          </a:extLst>
        </p:spPr>
        <p:txBody>
          <a:bodyPr vert="horz" wrap="none" lIns="91440" tIns="45720" rIns="91440" bIns="45720" numCol="1" anchor="ctr" anchorCtr="0" compatLnSpc="1">
            <a:prstTxWarp prst="textNoShape">
              <a:avLst/>
            </a:prstTxWarp>
          </a:bodyPr>
          <a:lstStyle>
            <a:lvl1pPr algn="r">
              <a:defRPr sz="1200" smtClean="0">
                <a:solidFill>
                  <a:schemeClr val="tx1"/>
                </a:solidFill>
                <a:latin typeface="Calibri" pitchFamily="34" charset="0"/>
                <a:ea typeface="MS PGothic" pitchFamily="34" charset="-128"/>
                <a:sym typeface="Calibri" pitchFamily="34" charset="0"/>
              </a:defRPr>
            </a:lvl1pPr>
          </a:lstStyle>
          <a:p>
            <a:pPr>
              <a:defRPr/>
            </a:pPr>
            <a:fld id="{71577C8E-F3E4-49DA-B61A-D0863549E06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FFFFFF"/>
        </a:buClr>
        <a:buSzPct val="100000"/>
        <a:buFont typeface="Arial" pitchFamily="34" charset="0"/>
        <a:buChar char="•"/>
        <a:defRPr sz="3200">
          <a:solidFill>
            <a:schemeClr val="tx1"/>
          </a:solidFill>
          <a:latin typeface="+mn-lt"/>
          <a:ea typeface="+mn-ea"/>
          <a:cs typeface="+mn-cs"/>
          <a:sym typeface="Calibri" pitchFamily="34" charset="0"/>
        </a:defRPr>
      </a:lvl1pPr>
      <a:lvl2pPr marL="704850" indent="-285750" algn="l" rtl="0" eaLnBrk="0" fontAlgn="base" hangingPunct="0">
        <a:spcBef>
          <a:spcPts val="700"/>
        </a:spcBef>
        <a:spcAft>
          <a:spcPct val="0"/>
        </a:spcAft>
        <a:buClr>
          <a:srgbClr val="FFFFFF"/>
        </a:buClr>
        <a:buSzPct val="100000"/>
        <a:buFont typeface="Arial" pitchFamily="34" charset="0"/>
        <a:buChar char="–"/>
        <a:defRPr sz="2800">
          <a:solidFill>
            <a:schemeClr val="tx1"/>
          </a:solidFill>
          <a:latin typeface="+mn-lt"/>
          <a:ea typeface="+mn-ea"/>
          <a:cs typeface="+mn-cs"/>
          <a:sym typeface="Calibri" pitchFamily="34" charset="0"/>
        </a:defRPr>
      </a:lvl2pPr>
      <a:lvl3pPr marL="1104900" indent="-228600" algn="l" rtl="0" eaLnBrk="0" fontAlgn="base" hangingPunct="0">
        <a:spcBef>
          <a:spcPts val="600"/>
        </a:spcBef>
        <a:spcAft>
          <a:spcPct val="0"/>
        </a:spcAft>
        <a:buClr>
          <a:srgbClr val="FFFFFF"/>
        </a:buClr>
        <a:buSzPct val="100000"/>
        <a:buFont typeface="Arial" pitchFamily="34" charset="0"/>
        <a:buChar char="•"/>
        <a:defRPr sz="2400">
          <a:solidFill>
            <a:schemeClr val="tx1"/>
          </a:solidFill>
          <a:latin typeface="+mn-lt"/>
          <a:ea typeface="+mn-ea"/>
          <a:cs typeface="+mn-cs"/>
          <a:sym typeface="Calibri" pitchFamily="34" charset="0"/>
        </a:defRPr>
      </a:lvl3pPr>
      <a:lvl4pPr marL="15621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4pPr>
      <a:lvl5pPr marL="20193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5pPr>
      <a:lvl6pPr marL="24765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1F5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38100" tIns="38100" rIns="38100" bIns="38100" numCol="1" anchor="ctr" anchorCtr="0" compatLnSpc="1">
            <a:prstTxWarp prst="textNoShape">
              <a:avLst/>
            </a:prstTxWarp>
          </a:bodyPr>
          <a:lstStyle/>
          <a:p>
            <a:pPr lvl="0"/>
            <a:r>
              <a:rPr lang="en-US" smtClean="0">
                <a:sym typeface="Calibri" pitchFamily="34" charset="0"/>
              </a:rPr>
              <a:t>Click to edit Master title style</a:t>
            </a:r>
          </a:p>
        </p:txBody>
      </p:sp>
      <p:sp>
        <p:nvSpPr>
          <p:cNvPr id="6147" name="Rectangle 2"/>
          <p:cNvSpPr>
            <a:spLocks noGrp="1" noChangeArrowheads="1"/>
          </p:cNvSpPr>
          <p:nvPr>
            <p:ph type="body" idx="1"/>
          </p:nvPr>
        </p:nvSpPr>
        <p:spPr bwMode="auto">
          <a:xfrm>
            <a:off x="457200" y="1598613"/>
            <a:ext cx="4038600" cy="452755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smtClean="0">
                <a:sym typeface="Calibri" pitchFamily="34" charset="0"/>
              </a:rPr>
              <a:t>Click to edit Master text styles</a:t>
            </a:r>
          </a:p>
          <a:p>
            <a:pPr lvl="1"/>
            <a:r>
              <a:rPr lang="en-US" smtClean="0">
                <a:sym typeface="Calibri" pitchFamily="34" charset="0"/>
              </a:rPr>
              <a:t>Second level</a:t>
            </a:r>
          </a:p>
          <a:p>
            <a:pPr lvl="2"/>
            <a:r>
              <a:rPr lang="en-US" smtClean="0">
                <a:sym typeface="Calibri" pitchFamily="34" charset="0"/>
              </a:rPr>
              <a:t>Third level</a:t>
            </a:r>
          </a:p>
          <a:p>
            <a:pPr lvl="3"/>
            <a:r>
              <a:rPr lang="en-US" smtClean="0">
                <a:sym typeface="Calibri" pitchFamily="34" charset="0"/>
              </a:rPr>
              <a:t>Fourth level</a:t>
            </a:r>
          </a:p>
          <a:p>
            <a:pPr lvl="4"/>
            <a:r>
              <a:rPr lang="en-US" smtClean="0">
                <a:sym typeface="Calibri" pitchFamily="34" charset="0"/>
              </a:rPr>
              <a:t>Fifth level</a:t>
            </a:r>
          </a:p>
        </p:txBody>
      </p:sp>
      <p:sp>
        <p:nvSpPr>
          <p:cNvPr id="2" name="Text Box 3"/>
          <p:cNvSpPr txBox="1">
            <a:spLocks noGrp="1" noChangeArrowheads="1"/>
          </p:cNvSpPr>
          <p:nvPr>
            <p:ph type="sldNum" sz="quarter" idx="4"/>
          </p:nvPr>
        </p:nvSpPr>
        <p:spPr bwMode="auto">
          <a:xfrm>
            <a:off x="8442325" y="6467475"/>
            <a:ext cx="244475" cy="254000"/>
          </a:xfrm>
          <a:prstGeom prst="rect">
            <a:avLst/>
          </a:prstGeom>
          <a:noFill/>
          <a:ln>
            <a:noFill/>
          </a:ln>
          <a:effectLst/>
          <a:extLst>
            <a:ext uri="{909E8E84-426E-40dd-AFC4-6F175D3DCCD1}"/>
            <a:ext uri="{91240B29-F687-4f45-9708-019B960494DF}"/>
            <a:ext uri="{AF507438-7753-43e0-B8FC-AC1667EBCBE1}"/>
          </a:extLst>
        </p:spPr>
        <p:txBody>
          <a:bodyPr vert="horz" wrap="none" lIns="91440" tIns="45720" rIns="91440" bIns="45720" numCol="1" anchor="ctr" anchorCtr="0" compatLnSpc="1">
            <a:prstTxWarp prst="textNoShape">
              <a:avLst/>
            </a:prstTxWarp>
          </a:bodyPr>
          <a:lstStyle>
            <a:lvl1pPr algn="r">
              <a:defRPr sz="1200" smtClean="0">
                <a:solidFill>
                  <a:schemeClr val="tx1"/>
                </a:solidFill>
                <a:latin typeface="Calibri" pitchFamily="34" charset="0"/>
                <a:ea typeface="MS PGothic" pitchFamily="34" charset="-128"/>
                <a:sym typeface="Calibri" pitchFamily="34" charset="0"/>
              </a:defRPr>
            </a:lvl1pPr>
          </a:lstStyle>
          <a:p>
            <a:pPr>
              <a:defRPr/>
            </a:pPr>
            <a:fld id="{3A2335C9-EBBC-4C84-8B75-4976F51B7DB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pitchFamily="34"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FFFFFF"/>
        </a:buClr>
        <a:buSzPct val="100000"/>
        <a:buFont typeface="Arial" pitchFamily="34" charset="0"/>
        <a:buChar char="•"/>
        <a:defRPr sz="3200">
          <a:solidFill>
            <a:schemeClr val="tx1"/>
          </a:solidFill>
          <a:latin typeface="+mn-lt"/>
          <a:ea typeface="+mn-ea"/>
          <a:cs typeface="+mn-cs"/>
          <a:sym typeface="Calibri" pitchFamily="34" charset="0"/>
        </a:defRPr>
      </a:lvl1pPr>
      <a:lvl2pPr marL="704850" indent="-285750" algn="l" rtl="0" eaLnBrk="0" fontAlgn="base" hangingPunct="0">
        <a:spcBef>
          <a:spcPts val="700"/>
        </a:spcBef>
        <a:spcAft>
          <a:spcPct val="0"/>
        </a:spcAft>
        <a:buClr>
          <a:srgbClr val="FFFFFF"/>
        </a:buClr>
        <a:buSzPct val="100000"/>
        <a:buFont typeface="Arial" pitchFamily="34" charset="0"/>
        <a:buChar char="–"/>
        <a:defRPr sz="2800">
          <a:solidFill>
            <a:schemeClr val="tx1"/>
          </a:solidFill>
          <a:latin typeface="+mn-lt"/>
          <a:ea typeface="+mn-ea"/>
          <a:cs typeface="+mn-cs"/>
          <a:sym typeface="Calibri" pitchFamily="34" charset="0"/>
        </a:defRPr>
      </a:lvl2pPr>
      <a:lvl3pPr marL="1104900" indent="-228600" algn="l" rtl="0" eaLnBrk="0" fontAlgn="base" hangingPunct="0">
        <a:spcBef>
          <a:spcPts val="600"/>
        </a:spcBef>
        <a:spcAft>
          <a:spcPct val="0"/>
        </a:spcAft>
        <a:buClr>
          <a:srgbClr val="FFFFFF"/>
        </a:buClr>
        <a:buSzPct val="100000"/>
        <a:buFont typeface="Arial" pitchFamily="34" charset="0"/>
        <a:buChar char="•"/>
        <a:defRPr sz="2400">
          <a:solidFill>
            <a:schemeClr val="tx1"/>
          </a:solidFill>
          <a:latin typeface="+mn-lt"/>
          <a:ea typeface="+mn-ea"/>
          <a:cs typeface="+mn-cs"/>
          <a:sym typeface="Calibri" pitchFamily="34" charset="0"/>
        </a:defRPr>
      </a:lvl3pPr>
      <a:lvl4pPr marL="15621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4pPr>
      <a:lvl5pPr marL="2019300" indent="-228600" algn="l" rtl="0" eaLnBrk="0" fontAlgn="base" hangingPunct="0">
        <a:spcBef>
          <a:spcPts val="500"/>
        </a:spcBef>
        <a:spcAft>
          <a:spcPct val="0"/>
        </a:spcAft>
        <a:buClr>
          <a:srgbClr val="FFFFFF"/>
        </a:buClr>
        <a:buSzPct val="100000"/>
        <a:buFont typeface="Arial" pitchFamily="34" charset="0"/>
        <a:buChar char="»"/>
        <a:defRPr sz="2000">
          <a:solidFill>
            <a:schemeClr val="tx1"/>
          </a:solidFill>
          <a:latin typeface="+mn-lt"/>
          <a:ea typeface="+mn-ea"/>
          <a:cs typeface="+mn-cs"/>
          <a:sym typeface="Calibri" pitchFamily="34" charset="0"/>
        </a:defRPr>
      </a:lvl5pPr>
      <a:lvl6pPr marL="24765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FFFFFF"/>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Diana.Tomback@ucdenver.edu" TargetMode="External"/><Relationship Id="rId4" Type="http://schemas.openxmlformats.org/officeDocument/2006/relationships/hyperlink" Target="http://www.whitebarkfound.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hyperlink" Target="http://www.whitebarkfound.org/" TargetMode="External"/><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2" cstate="screen"/>
          <a:srcRect/>
          <a:stretch>
            <a:fillRect/>
          </a:stretch>
        </p:blipFill>
        <p:spPr bwMode="auto">
          <a:xfrm>
            <a:off x="-401638" y="-46038"/>
            <a:ext cx="10758488" cy="7153276"/>
          </a:xfrm>
          <a:prstGeom prst="rect">
            <a:avLst/>
          </a:prstGeom>
          <a:noFill/>
          <a:ln w="12700" cap="rnd">
            <a:noFill/>
            <a:round/>
            <a:headEnd/>
            <a:tailEnd/>
          </a:ln>
        </p:spPr>
      </p:pic>
      <p:sp>
        <p:nvSpPr>
          <p:cNvPr id="2" name="Rectangle 2"/>
          <p:cNvSpPr>
            <a:spLocks noGrp="1" noChangeArrowheads="1"/>
          </p:cNvSpPr>
          <p:nvPr>
            <p:ph type="title"/>
          </p:nvPr>
        </p:nvSpPr>
        <p:spPr>
          <a:xfrm>
            <a:off x="228600" y="1200150"/>
            <a:ext cx="8686800" cy="2965450"/>
          </a:xfrm>
        </p:spPr>
        <p:txBody>
          <a:bodyPr/>
          <a:lstStyle/>
          <a:p>
            <a:pPr eaLnBrk="1" hangingPunct="1">
              <a:defRPr/>
            </a:pPr>
            <a:r>
              <a:rPr lang="en-US" sz="4000" smtClean="0">
                <a:solidFill>
                  <a:srgbClr val="000000"/>
                </a:solidFill>
                <a:effectLst>
                  <a:outerShdw blurRad="38100" dist="38100" dir="2700000" algn="tl">
                    <a:srgbClr val="C0C0C0"/>
                  </a:outerShdw>
                </a:effectLst>
                <a:latin typeface="Arial Bold" charset="0"/>
                <a:ea typeface="ヒラギノ角ゴ ProN W6" charset="-128"/>
                <a:sym typeface="Arial Bold" charset="0"/>
              </a:rPr>
              <a:t/>
            </a:r>
            <a:br>
              <a:rPr lang="en-US" sz="4000" smtClean="0">
                <a:solidFill>
                  <a:srgbClr val="000000"/>
                </a:solidFill>
                <a:effectLst>
                  <a:outerShdw blurRad="38100" dist="38100" dir="2700000" algn="tl">
                    <a:srgbClr val="C0C0C0"/>
                  </a:outerShdw>
                </a:effectLst>
                <a:latin typeface="Arial Bold" charset="0"/>
                <a:ea typeface="ヒラギノ角ゴ ProN W6" charset="-128"/>
                <a:sym typeface="Arial Bold" charset="0"/>
              </a:rPr>
            </a:br>
            <a:r>
              <a:rPr lang="en-US" sz="4000" smtClean="0">
                <a:solidFill>
                  <a:srgbClr val="000000"/>
                </a:solidFill>
                <a:effectLst>
                  <a:outerShdw blurRad="38100" dist="38100" dir="2700000" algn="tl">
                    <a:srgbClr val="C0C0C0"/>
                  </a:outerShdw>
                </a:effectLst>
                <a:latin typeface="Calibri Bold" charset="0"/>
                <a:sym typeface="Calibri Bold" charset="0"/>
              </a:rPr>
              <a:t>Whitebark pine: Ecology, Threats, </a:t>
            </a:r>
            <a:r>
              <a:rPr lang="en-US" sz="4000" smtClean="0">
                <a:solidFill>
                  <a:srgbClr val="000000"/>
                </a:solidFill>
                <a:effectLst>
                  <a:outerShdw blurRad="38100" dist="38100" dir="2700000" algn="tl">
                    <a:srgbClr val="C0C0C0"/>
                  </a:outerShdw>
                </a:effectLst>
                <a:latin typeface="Calibri Bold" charset="0"/>
                <a:ea typeface="ヒラギノ角ゴ ProN W6" charset="-128"/>
                <a:sym typeface="Calibri Bold" charset="0"/>
              </a:rPr>
              <a:t/>
            </a:r>
            <a:br>
              <a:rPr lang="en-US" sz="4000" smtClean="0">
                <a:solidFill>
                  <a:srgbClr val="000000"/>
                </a:solidFill>
                <a:effectLst>
                  <a:outerShdw blurRad="38100" dist="38100" dir="2700000" algn="tl">
                    <a:srgbClr val="C0C0C0"/>
                  </a:outerShdw>
                </a:effectLst>
                <a:latin typeface="Calibri Bold" charset="0"/>
                <a:ea typeface="ヒラギノ角ゴ ProN W6" charset="-128"/>
                <a:sym typeface="Calibri Bold" charset="0"/>
              </a:rPr>
            </a:br>
            <a:r>
              <a:rPr lang="en-US" sz="4000" smtClean="0">
                <a:solidFill>
                  <a:srgbClr val="000000"/>
                </a:solidFill>
                <a:effectLst>
                  <a:outerShdw blurRad="38100" dist="38100" dir="2700000" algn="tl">
                    <a:srgbClr val="C0C0C0"/>
                  </a:outerShdw>
                </a:effectLst>
                <a:latin typeface="Calibri Bold" charset="0"/>
                <a:sym typeface="Calibri Bold" charset="0"/>
              </a:rPr>
              <a:t>and Why We Care</a:t>
            </a:r>
            <a:r>
              <a:rPr lang="en-US" sz="4000" smtClean="0">
                <a:solidFill>
                  <a:srgbClr val="000000"/>
                </a:solidFill>
                <a:effectLst>
                  <a:outerShdw blurRad="38100" dist="38100" dir="2700000" algn="tl">
                    <a:srgbClr val="C0C0C0"/>
                  </a:outerShdw>
                </a:effectLst>
                <a:latin typeface="Calibri Bold" charset="0"/>
                <a:ea typeface="ヒラギノ角ゴ ProN W6" charset="-128"/>
                <a:sym typeface="Calibri Bold" charset="0"/>
              </a:rPr>
              <a:t/>
            </a:r>
            <a:br>
              <a:rPr lang="en-US" sz="4000" smtClean="0">
                <a:solidFill>
                  <a:srgbClr val="000000"/>
                </a:solidFill>
                <a:effectLst>
                  <a:outerShdw blurRad="38100" dist="38100" dir="2700000" algn="tl">
                    <a:srgbClr val="C0C0C0"/>
                  </a:outerShdw>
                </a:effectLst>
                <a:latin typeface="Calibri Bold" charset="0"/>
                <a:ea typeface="ヒラギノ角ゴ ProN W6" charset="-128"/>
                <a:sym typeface="Calibri Bold" charset="0"/>
              </a:rPr>
            </a:br>
            <a:endParaRPr lang="en-US" sz="4000" smtClean="0">
              <a:solidFill>
                <a:srgbClr val="000000"/>
              </a:solidFill>
              <a:effectLst>
                <a:outerShdw blurRad="38100" dist="38100" dir="2700000" algn="tl">
                  <a:srgbClr val="C0C0C0"/>
                </a:outerShdw>
              </a:effectLst>
              <a:latin typeface="Calibri Bold" charset="0"/>
              <a:ea typeface="ヒラギノ角ゴ ProN W6" charset="-128"/>
              <a:sym typeface="Calibri Bold" charset="0"/>
            </a:endParaRPr>
          </a:p>
        </p:txBody>
      </p:sp>
      <p:pic>
        <p:nvPicPr>
          <p:cNvPr id="7172" name="Picture 3"/>
          <p:cNvPicPr>
            <a:picLocks noChangeArrowheads="1"/>
          </p:cNvPicPr>
          <p:nvPr/>
        </p:nvPicPr>
        <p:blipFill>
          <a:blip r:embed="rId3" cstate="screen"/>
          <a:srcRect/>
          <a:stretch>
            <a:fillRect/>
          </a:stretch>
        </p:blipFill>
        <p:spPr bwMode="auto">
          <a:xfrm>
            <a:off x="1714500" y="4668838"/>
            <a:ext cx="1524000" cy="1628775"/>
          </a:xfrm>
          <a:prstGeom prst="rect">
            <a:avLst/>
          </a:prstGeom>
          <a:noFill/>
          <a:ln w="12700" cap="rnd">
            <a:noFill/>
            <a:round/>
            <a:headEnd/>
            <a:tailEnd/>
          </a:ln>
        </p:spPr>
      </p:pic>
      <p:sp>
        <p:nvSpPr>
          <p:cNvPr id="7173" name="Rectangle 4"/>
          <p:cNvSpPr>
            <a:spLocks/>
          </p:cNvSpPr>
          <p:nvPr/>
        </p:nvSpPr>
        <p:spPr bwMode="auto">
          <a:xfrm>
            <a:off x="0" y="6488113"/>
            <a:ext cx="4508500" cy="355600"/>
          </a:xfrm>
          <a:prstGeom prst="rect">
            <a:avLst/>
          </a:prstGeom>
          <a:noFill/>
          <a:ln w="12700" cap="rnd">
            <a:noFill/>
            <a:round/>
            <a:headEnd/>
            <a:tailEnd/>
          </a:ln>
        </p:spPr>
        <p:txBody>
          <a:bodyPr lIns="38100" tIns="38100" rIns="38100" bIns="38100"/>
          <a:lstStyle/>
          <a:p>
            <a:pPr algn="l"/>
            <a:r>
              <a:rPr lang="en-US" sz="1800">
                <a:solidFill>
                  <a:schemeClr val="tx1"/>
                </a:solidFill>
                <a:latin typeface="Calibri Bold" charset="0"/>
                <a:ea typeface="MS PGothic" pitchFamily="34" charset="-128"/>
                <a:sym typeface="Calibri Bold" charset="0"/>
              </a:rPr>
              <a:t>Willmore Wilderness Provincial Park</a:t>
            </a:r>
          </a:p>
        </p:txBody>
      </p:sp>
      <p:sp>
        <p:nvSpPr>
          <p:cNvPr id="3" name="Rectangle 5"/>
          <p:cNvSpPr>
            <a:spLocks/>
          </p:cNvSpPr>
          <p:nvPr/>
        </p:nvSpPr>
        <p:spPr bwMode="auto">
          <a:xfrm>
            <a:off x="1230313" y="215900"/>
            <a:ext cx="6667500" cy="1016000"/>
          </a:xfrm>
          <a:prstGeom prst="rect">
            <a:avLst/>
          </a:prstGeom>
          <a:noFill/>
          <a:ln>
            <a:noFill/>
          </a:ln>
          <a:extLst>
            <a:ext uri="{909E8E84-426E-40dd-AFC4-6F175D3DCCD1}"/>
            <a:ext uri="{91240B29-F687-4f45-9708-019B960494DF}"/>
          </a:extLst>
        </p:spPr>
        <p:txBody>
          <a:bodyPr lIns="38100" tIns="38100" rIns="38100" bIns="38100"/>
          <a:lstStyle/>
          <a:p>
            <a:pPr>
              <a:defRPr/>
            </a:pPr>
            <a:r>
              <a:rPr lang="en-US" sz="3200">
                <a:solidFill>
                  <a:srgbClr val="006600"/>
                </a:solidFill>
                <a:effectLst>
                  <a:outerShdw blurRad="38100" dist="38100" dir="2700000" algn="tl">
                    <a:srgbClr val="DDDDDD"/>
                  </a:outerShdw>
                </a:effectLst>
                <a:latin typeface="Calibri Bold" charset="0"/>
                <a:ea typeface="ＭＳ Ｐゴシック" charset="0"/>
                <a:cs typeface="Calibri Bold" charset="0"/>
                <a:sym typeface="Calibri Bold" charset="0"/>
              </a:rPr>
              <a:t>Whitebark Pine Ecosystem Foundation</a:t>
            </a:r>
            <a:endParaRPr lang="en-US" sz="1800">
              <a:solidFill>
                <a:schemeClr val="tx1"/>
              </a:solidFill>
              <a:latin typeface="Calibri" charset="0"/>
              <a:ea typeface="ＭＳ Ｐゴシック" charset="0"/>
              <a:cs typeface="Calibri" charset="0"/>
              <a:sym typeface="Calibri" charset="0"/>
            </a:endParaRPr>
          </a:p>
          <a:p>
            <a:pPr>
              <a:defRPr/>
            </a:pPr>
            <a:r>
              <a:rPr lang="en-US" sz="2800" u="sng">
                <a:solidFill>
                  <a:srgbClr val="0000FF"/>
                </a:solidFill>
                <a:effectLst>
                  <a:outerShdw blurRad="38100" dist="38100" dir="2700000" algn="tl">
                    <a:srgbClr val="DDDDDD"/>
                  </a:outerShdw>
                </a:effectLst>
                <a:latin typeface="Calibri Bold" charset="0"/>
                <a:ea typeface="ＭＳ Ｐゴシック" charset="0"/>
                <a:cs typeface="Calibri Bold" charset="0"/>
                <a:sym typeface="Calibri Bold" charset="0"/>
                <a:hlinkClick r:id="rId4"/>
              </a:rPr>
              <a:t>www.whitebarkfound.org</a:t>
            </a:r>
            <a:endParaRPr lang="en-US" sz="2800" u="sng">
              <a:solidFill>
                <a:srgbClr val="0000FF"/>
              </a:solidFill>
              <a:effectLst>
                <a:outerShdw blurRad="38100" dist="38100" dir="2700000" algn="tl">
                  <a:srgbClr val="DDDDDD"/>
                </a:outerShdw>
              </a:effectLst>
              <a:latin typeface="Calibri Bold" charset="0"/>
              <a:ea typeface="ＭＳ Ｐゴシック" charset="0"/>
              <a:cs typeface="Calibri Bold" charset="0"/>
              <a:sym typeface="Calibri Bold" charset="0"/>
            </a:endParaRPr>
          </a:p>
        </p:txBody>
      </p:sp>
      <p:sp>
        <p:nvSpPr>
          <p:cNvPr id="7175" name="Rectangle 6"/>
          <p:cNvSpPr>
            <a:spLocks noGrp="1" noChangeArrowheads="1"/>
          </p:cNvSpPr>
          <p:nvPr>
            <p:ph type="body" idx="1"/>
          </p:nvPr>
        </p:nvSpPr>
        <p:spPr>
          <a:xfrm>
            <a:off x="4946650" y="5127625"/>
            <a:ext cx="4102100" cy="1752600"/>
          </a:xfrm>
        </p:spPr>
        <p:txBody>
          <a:bodyPr/>
          <a:lstStyle/>
          <a:p>
            <a:pPr marL="0" indent="0" eaLnBrk="1" hangingPunct="1">
              <a:spcBef>
                <a:spcPct val="0"/>
              </a:spcBef>
            </a:pPr>
            <a:r>
              <a:rPr lang="en-US" sz="2800" smtClean="0">
                <a:solidFill>
                  <a:srgbClr val="000000"/>
                </a:solidFill>
                <a:latin typeface="Calibri Bold" charset="0"/>
                <a:sym typeface="Calibri Bold" charset="0"/>
              </a:rPr>
              <a:t>Diana F. Tomback, Director</a:t>
            </a:r>
            <a:endParaRPr lang="en-US" smtClean="0">
              <a:solidFill>
                <a:srgbClr val="000000"/>
              </a:solidFill>
            </a:endParaRPr>
          </a:p>
          <a:p>
            <a:pPr marL="0" indent="0" eaLnBrk="1" hangingPunct="1">
              <a:spcBef>
                <a:spcPts val="600"/>
              </a:spcBef>
            </a:pPr>
            <a:r>
              <a:rPr lang="en-US" sz="2400" u="sng" smtClean="0">
                <a:solidFill>
                  <a:srgbClr val="0000FF"/>
                </a:solidFill>
                <a:latin typeface="Calibri Bold" charset="0"/>
                <a:sym typeface="Calibri Bold" charset="0"/>
                <a:hlinkClick r:id="rId5"/>
              </a:rPr>
              <a:t>Diana.Tomback@ucdenver.edu</a:t>
            </a:r>
            <a:endParaRPr lang="en-US" smtClean="0"/>
          </a:p>
          <a:p>
            <a:pPr marL="0" indent="0" eaLnBrk="1" hangingPunct="1">
              <a:spcBef>
                <a:spcPts val="500"/>
              </a:spcBef>
            </a:pPr>
            <a:r>
              <a:rPr lang="en-US" sz="2000" smtClean="0">
                <a:solidFill>
                  <a:srgbClr val="000000"/>
                </a:solidFill>
                <a:latin typeface="Calibri Bold" charset="0"/>
                <a:sym typeface="Calibri Bold" charset="0"/>
              </a:rPr>
              <a:t>Photo credits: D. F. Tomback</a:t>
            </a:r>
            <a:endParaRPr lang="en-US" smtClean="0">
              <a:solidFill>
                <a:srgbClr val="000000"/>
              </a:solidFill>
            </a:endParaRPr>
          </a:p>
          <a:p>
            <a:pPr marL="0" indent="0" eaLnBrk="1" hangingPunct="1">
              <a:spcBef>
                <a:spcPts val="500"/>
              </a:spcBef>
            </a:pPr>
            <a:r>
              <a:rPr lang="en-US" sz="2000" smtClean="0">
                <a:solidFill>
                  <a:srgbClr val="000000"/>
                </a:solidFill>
                <a:latin typeface="Calibri Bold" charset="0"/>
                <a:sym typeface="Calibri Bold" charset="0"/>
              </a:rPr>
              <a:t>Unless noted otherwise.</a:t>
            </a:r>
            <a:endParaRPr lang="en-US" sz="2000" smtClean="0">
              <a:solidFill>
                <a:srgbClr val="000000"/>
              </a:solidFill>
              <a:latin typeface="Calibri Bold" charset="0"/>
              <a:ea typeface="ヒラギノ角ゴ ProN W6" charset="-128"/>
              <a:sym typeface="Calibri Bold"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ph type="title"/>
          </p:nvPr>
        </p:nvSpPr>
        <p:spPr bwMode="auto">
          <a:xfrm>
            <a:off x="1587500" y="114300"/>
            <a:ext cx="5969000" cy="762000"/>
          </a:xfrm>
          <a:noFill/>
          <a:ln w="12700">
            <a:miter lim="800000"/>
            <a:headEnd/>
            <a:tailEnd/>
          </a:ln>
        </p:spPr>
        <p:txBody>
          <a:bodyPr wrap="square" lIns="38100" tIns="38100" rIns="38100" bIns="38100" numCol="1" anchor="ctr" anchorCtr="0" compatLnSpc="1">
            <a:prstTxWarp prst="textNoShape">
              <a:avLst/>
            </a:prstTxWarp>
          </a:bodyPr>
          <a:lstStyle/>
          <a:p>
            <a:pPr eaLnBrk="1" hangingPunct="1"/>
            <a:r>
              <a:rPr lang="en-US" sz="3600" smtClean="0">
                <a:solidFill>
                  <a:srgbClr val="FFF959"/>
                </a:solidFill>
                <a:latin typeface="Calibri Bold" charset="0"/>
                <a:sym typeface="Calibri Bold" charset="0"/>
              </a:rPr>
              <a:t>Seed dispersal by nutcrackers</a:t>
            </a:r>
            <a:endParaRPr lang="en-US" sz="3600" smtClean="0">
              <a:solidFill>
                <a:srgbClr val="FFF959"/>
              </a:solidFill>
              <a:latin typeface="Calibri Bold" charset="0"/>
              <a:ea typeface="ヒラギノ角ゴ ProN W6" charset="-128"/>
              <a:sym typeface="Calibri Bold" charset="0"/>
            </a:endParaRPr>
          </a:p>
        </p:txBody>
      </p:sp>
      <p:sp>
        <p:nvSpPr>
          <p:cNvPr id="16387" name="Rectangle 2"/>
          <p:cNvSpPr>
            <a:spLocks noChangeArrowheads="1"/>
          </p:cNvSpPr>
          <p:nvPr>
            <p:ph type="body" idx="1"/>
          </p:nvPr>
        </p:nvSpPr>
        <p:spPr bwMode="auto">
          <a:xfrm>
            <a:off x="165100" y="660400"/>
            <a:ext cx="4419600" cy="6146800"/>
          </a:xfrm>
          <a:noFill/>
          <a:ln w="12700">
            <a:miter lim="800000"/>
            <a:headEnd/>
            <a:tailEnd/>
          </a:ln>
        </p:spPr>
        <p:txBody>
          <a:bodyPr wrap="square" lIns="38100" tIns="38100" rIns="38100" bIns="38100" numCol="1" anchor="t" anchorCtr="0" compatLnSpc="1">
            <a:prstTxWarp prst="textNoShape">
              <a:avLst/>
            </a:prstTxWarp>
          </a:bodyPr>
          <a:lstStyle/>
          <a:p>
            <a:pPr eaLnBrk="1" hangingPunct="1">
              <a:spcBef>
                <a:spcPct val="0"/>
              </a:spcBef>
            </a:pPr>
            <a:r>
              <a:rPr lang="en-US" sz="2400" smtClean="0">
                <a:latin typeface="Calibri Bold" charset="0"/>
                <a:sym typeface="Calibri Bold" charset="0"/>
              </a:rPr>
              <a:t>Nutcrackers</a:t>
            </a:r>
            <a:endParaRPr lang="en-US" smtClean="0"/>
          </a:p>
          <a:p>
            <a:pPr lvl="1" eaLnBrk="1" hangingPunct="1">
              <a:spcBef>
                <a:spcPts val="600"/>
              </a:spcBef>
              <a:buFont typeface="Wingdings" pitchFamily="2" charset="2"/>
              <a:buChar char="§"/>
            </a:pPr>
            <a:r>
              <a:rPr lang="en-US" sz="2100" smtClean="0"/>
              <a:t>Carry up to 150 seeds in sublingual pouch.</a:t>
            </a:r>
          </a:p>
          <a:p>
            <a:pPr lvl="1" eaLnBrk="1" hangingPunct="1">
              <a:spcBef>
                <a:spcPts val="600"/>
              </a:spcBef>
              <a:buFont typeface="Wingdings" pitchFamily="2" charset="2"/>
              <a:buChar char="§"/>
            </a:pPr>
            <a:r>
              <a:rPr lang="en-US" sz="2100" smtClean="0"/>
              <a:t>Bury seeds in caches of 1-15+  seeds, typically 3 or 4.</a:t>
            </a:r>
          </a:p>
          <a:p>
            <a:pPr lvl="1" eaLnBrk="1" hangingPunct="1">
              <a:spcBef>
                <a:spcPts val="600"/>
              </a:spcBef>
              <a:buFont typeface="Wingdings" pitchFamily="2" charset="2"/>
              <a:buChar char="§"/>
            </a:pPr>
            <a:r>
              <a:rPr lang="en-US" sz="2100" smtClean="0"/>
              <a:t>Bury seeds 1 to 3 cm under soil, needle litter, or gravel.</a:t>
            </a:r>
          </a:p>
          <a:p>
            <a:pPr lvl="1" eaLnBrk="1" hangingPunct="1">
              <a:spcBef>
                <a:spcPts val="600"/>
              </a:spcBef>
              <a:buFont typeface="Wingdings" pitchFamily="2" charset="2"/>
              <a:buChar char="§"/>
            </a:pPr>
            <a:r>
              <a:rPr lang="en-US" sz="2100" smtClean="0"/>
              <a:t>Carry seeds a few meters to 12 km (max. known 35 km).</a:t>
            </a:r>
          </a:p>
          <a:p>
            <a:pPr lvl="1" eaLnBrk="1" hangingPunct="1">
              <a:spcBef>
                <a:spcPts val="600"/>
              </a:spcBef>
              <a:buFont typeface="Wingdings" pitchFamily="2" charset="2"/>
              <a:buChar char="§"/>
            </a:pPr>
            <a:r>
              <a:rPr lang="en-US" sz="2100" smtClean="0"/>
              <a:t>Each bird can store 35,000 to 98,000 seeds each year.</a:t>
            </a:r>
          </a:p>
          <a:p>
            <a:pPr lvl="1" eaLnBrk="1" hangingPunct="1">
              <a:spcBef>
                <a:spcPts val="600"/>
              </a:spcBef>
              <a:buFont typeface="Wingdings" pitchFamily="2" charset="2"/>
              <a:buChar char="§"/>
            </a:pPr>
            <a:r>
              <a:rPr lang="en-US" sz="2100" smtClean="0"/>
              <a:t>Retrieve caches using highly accurate spatial memory.</a:t>
            </a:r>
          </a:p>
          <a:p>
            <a:pPr eaLnBrk="1" hangingPunct="1">
              <a:spcBef>
                <a:spcPts val="600"/>
              </a:spcBef>
              <a:buFont typeface="Wingdings" pitchFamily="2" charset="2"/>
              <a:buChar char="§"/>
            </a:pPr>
            <a:r>
              <a:rPr lang="en-US" sz="2400" u="sng" smtClean="0">
                <a:latin typeface="Calibri Bold" charset="0"/>
                <a:sym typeface="Calibri Bold" charset="0"/>
              </a:rPr>
              <a:t>Unretrieved caches may germinate, leading to regeneration.</a:t>
            </a:r>
            <a:endParaRPr lang="en-US" sz="2400" u="sng" smtClean="0">
              <a:latin typeface="Calibri Bold" charset="0"/>
              <a:ea typeface="ヒラギノ角ゴ ProN W6" charset="-128"/>
              <a:sym typeface="Calibri Bold" charset="0"/>
            </a:endParaRPr>
          </a:p>
        </p:txBody>
      </p:sp>
      <p:pic>
        <p:nvPicPr>
          <p:cNvPr id="16388" name="Picture 3"/>
          <p:cNvPicPr>
            <a:picLocks noChangeArrowheads="1"/>
          </p:cNvPicPr>
          <p:nvPr/>
        </p:nvPicPr>
        <p:blipFill>
          <a:blip r:embed="rId2" cstate="screen"/>
          <a:srcRect/>
          <a:stretch>
            <a:fillRect/>
          </a:stretch>
        </p:blipFill>
        <p:spPr bwMode="auto">
          <a:xfrm>
            <a:off x="4703763" y="1257300"/>
            <a:ext cx="4319587" cy="4953000"/>
          </a:xfrm>
          <a:prstGeom prst="rect">
            <a:avLst/>
          </a:prstGeom>
          <a:noFill/>
          <a:ln w="9525">
            <a:noFill/>
            <a:round/>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2" cstate="screen"/>
          <a:srcRect/>
          <a:stretch>
            <a:fillRect/>
          </a:stretch>
        </p:blipFill>
        <p:spPr bwMode="auto">
          <a:xfrm>
            <a:off x="6096000" y="825500"/>
            <a:ext cx="1968500" cy="2108200"/>
          </a:xfrm>
          <a:prstGeom prst="rect">
            <a:avLst/>
          </a:prstGeom>
          <a:noFill/>
          <a:ln w="9525">
            <a:noFill/>
            <a:round/>
            <a:headEnd/>
            <a:tailEnd/>
          </a:ln>
        </p:spPr>
      </p:pic>
      <p:pic>
        <p:nvPicPr>
          <p:cNvPr id="17411" name="Picture 2"/>
          <p:cNvPicPr>
            <a:picLocks noChangeAspect="1" noChangeArrowheads="1"/>
          </p:cNvPicPr>
          <p:nvPr/>
        </p:nvPicPr>
        <p:blipFill>
          <a:blip r:embed="rId3" cstate="screen"/>
          <a:srcRect/>
          <a:stretch>
            <a:fillRect/>
          </a:stretch>
        </p:blipFill>
        <p:spPr bwMode="auto">
          <a:xfrm>
            <a:off x="5715000" y="2895600"/>
            <a:ext cx="2762250" cy="3708400"/>
          </a:xfrm>
          <a:prstGeom prst="rect">
            <a:avLst/>
          </a:prstGeom>
          <a:noFill/>
          <a:ln w="12700" cap="rnd">
            <a:noFill/>
            <a:round/>
            <a:headEnd/>
            <a:tailEnd/>
          </a:ln>
        </p:spPr>
      </p:pic>
      <p:sp>
        <p:nvSpPr>
          <p:cNvPr id="17414" name="Line 6"/>
          <p:cNvSpPr>
            <a:spLocks noChangeShapeType="1"/>
          </p:cNvSpPr>
          <p:nvPr/>
        </p:nvSpPr>
        <p:spPr bwMode="auto">
          <a:xfrm rot="10800000" flipH="1">
            <a:off x="7086600" y="2895600"/>
            <a:ext cx="0" cy="533400"/>
          </a:xfrm>
          <a:prstGeom prst="line">
            <a:avLst/>
          </a:prstGeom>
          <a:noFill/>
          <a:ln w="63500">
            <a:solidFill>
              <a:srgbClr val="FFF959"/>
            </a:solidFill>
            <a:miter lim="800000"/>
            <a:headEnd type="triangle" w="med" len="med"/>
            <a:tailEnd/>
          </a:ln>
          <a:effectLst>
            <a:outerShdw dist="76199" dir="2700000" algn="ctr" rotWithShape="0">
              <a:schemeClr val="bg2">
                <a:alpha val="75000"/>
              </a:schemeClr>
            </a:outerShdw>
          </a:effectLst>
        </p:spPr>
        <p:txBody>
          <a:bodyPr lIns="0" tIns="0" rIns="0" bIns="0"/>
          <a:lstStyle/>
          <a:p>
            <a:pPr>
              <a:defRPr/>
            </a:pPr>
            <a:endParaRPr lang="en-US"/>
          </a:p>
        </p:txBody>
      </p:sp>
      <p:sp>
        <p:nvSpPr>
          <p:cNvPr id="17409" name="Rectangle 1"/>
          <p:cNvSpPr>
            <a:spLocks/>
          </p:cNvSpPr>
          <p:nvPr/>
        </p:nvSpPr>
        <p:spPr bwMode="auto">
          <a:xfrm>
            <a:off x="241300" y="838200"/>
            <a:ext cx="4953000" cy="5867400"/>
          </a:xfrm>
          <a:prstGeom prst="rect">
            <a:avLst/>
          </a:prstGeom>
          <a:solidFill>
            <a:schemeClr val="accent1">
              <a:alpha val="24706"/>
            </a:schemeClr>
          </a:solidFill>
          <a:ln>
            <a:noFill/>
          </a:ln>
          <a:extLst>
            <a:ext uri="{91240B29-F687-4f45-9708-019B960494DF}"/>
          </a:extLst>
        </p:spPr>
        <p:txBody>
          <a:bodyPr lIns="38100" tIns="38100" rIns="38100" bIns="38100" anchor="ctr"/>
          <a:lstStyle/>
          <a:p>
            <a:pPr algn="l">
              <a:buSzPct val="75000"/>
              <a:buFont typeface="Calibri" pitchFamily="34" charset="0"/>
              <a:buChar char="•"/>
              <a:defRPr/>
            </a:pPr>
            <a:r>
              <a:rPr lang="en-US" sz="2400">
                <a:solidFill>
                  <a:schemeClr val="tx1"/>
                </a:solidFill>
                <a:latin typeface="Calibri" pitchFamily="34" charset="0"/>
                <a:ea typeface="MS PGothic" pitchFamily="34" charset="-128"/>
                <a:sym typeface="Calibri" pitchFamily="34" charset="0"/>
              </a:rPr>
              <a:t>Responsible for distribution of whitebark pine on landscape--</a:t>
            </a:r>
          </a:p>
          <a:p>
            <a:pPr algn="l">
              <a:defRPr/>
            </a:pPr>
            <a:r>
              <a:rPr lang="en-US" sz="2400">
                <a:solidFill>
                  <a:schemeClr val="tx1"/>
                </a:solidFill>
                <a:latin typeface="Calibri" pitchFamily="34" charset="0"/>
                <a:ea typeface="MS PGothic" pitchFamily="34" charset="-128"/>
                <a:sym typeface="Calibri" pitchFamily="34" charset="0"/>
              </a:rPr>
              <a:t>both elevation and topography</a:t>
            </a:r>
          </a:p>
          <a:p>
            <a:pPr algn="l">
              <a:defRPr/>
            </a:pPr>
            <a:endParaRPr lang="en-US" sz="2400">
              <a:solidFill>
                <a:schemeClr val="tx1"/>
              </a:solidFill>
              <a:latin typeface="Calibri" pitchFamily="34" charset="0"/>
              <a:ea typeface="MS PGothic" pitchFamily="34" charset="-128"/>
              <a:sym typeface="Calibri" pitchFamily="34" charset="0"/>
            </a:endParaRPr>
          </a:p>
          <a:p>
            <a:pPr algn="l">
              <a:buSzPct val="75000"/>
              <a:buFont typeface="Calibri" pitchFamily="34" charset="0"/>
              <a:buChar char="•"/>
              <a:defRPr/>
            </a:pPr>
            <a:r>
              <a:rPr lang="en-US" sz="2400">
                <a:solidFill>
                  <a:schemeClr val="tx1"/>
                </a:solidFill>
                <a:latin typeface="Calibri" pitchFamily="34" charset="0"/>
                <a:ea typeface="MS PGothic" pitchFamily="34" charset="-128"/>
                <a:sym typeface="Calibri" pitchFamily="34" charset="0"/>
              </a:rPr>
              <a:t>Treeline may rise with climate change- because nutcrackers cache seeds from the lower subalpine to above current treeline.</a:t>
            </a:r>
          </a:p>
          <a:p>
            <a:pPr algn="l">
              <a:buSzPct val="75000"/>
              <a:buFont typeface="Calibri" pitchFamily="34" charset="0"/>
              <a:buChar char="•"/>
              <a:defRPr/>
            </a:pPr>
            <a:endParaRPr lang="en-US" sz="2400">
              <a:solidFill>
                <a:schemeClr val="tx1"/>
              </a:solidFill>
              <a:latin typeface="Calibri" pitchFamily="34" charset="0"/>
              <a:ea typeface="MS PGothic" pitchFamily="34" charset="-128"/>
              <a:sym typeface="Calibri" pitchFamily="34" charset="0"/>
            </a:endParaRPr>
          </a:p>
          <a:p>
            <a:pPr algn="l">
              <a:buSzPct val="75000"/>
              <a:buFont typeface="Calibri" pitchFamily="34" charset="0"/>
              <a:buChar char="•"/>
              <a:defRPr/>
            </a:pPr>
            <a:r>
              <a:rPr lang="ja-JP" altLang="en-US" sz="2400">
                <a:solidFill>
                  <a:schemeClr val="tx1"/>
                </a:solidFill>
                <a:latin typeface="Arial" pitchFamily="34" charset="0"/>
                <a:ea typeface="MS PGothic" pitchFamily="34" charset="-128"/>
                <a:sym typeface="Calibri" pitchFamily="34" charset="0"/>
              </a:rPr>
              <a:t>“</a:t>
            </a:r>
            <a:r>
              <a:rPr lang="en-US" altLang="ja-JP" sz="2400">
                <a:solidFill>
                  <a:schemeClr val="tx1"/>
                </a:solidFill>
                <a:latin typeface="Calibri" pitchFamily="34" charset="0"/>
                <a:ea typeface="MS PGothic" pitchFamily="34" charset="-128"/>
                <a:sym typeface="Calibri" pitchFamily="34" charset="0"/>
              </a:rPr>
              <a:t>Tree cluster</a:t>
            </a:r>
            <a:r>
              <a:rPr lang="ja-JP" altLang="en-US" sz="2400">
                <a:solidFill>
                  <a:schemeClr val="tx1"/>
                </a:solidFill>
                <a:latin typeface="Arial" pitchFamily="34" charset="0"/>
                <a:ea typeface="MS PGothic" pitchFamily="34" charset="-128"/>
                <a:sym typeface="Calibri" pitchFamily="34" charset="0"/>
              </a:rPr>
              <a:t>”</a:t>
            </a:r>
            <a:r>
              <a:rPr lang="en-US" altLang="ja-JP" sz="2400">
                <a:solidFill>
                  <a:schemeClr val="tx1"/>
                </a:solidFill>
                <a:latin typeface="Calibri" pitchFamily="34" charset="0"/>
                <a:ea typeface="MS PGothic" pitchFamily="34" charset="-128"/>
                <a:sym typeface="Calibri" pitchFamily="34" charset="0"/>
              </a:rPr>
              <a:t> growth form results from multi-seed caches</a:t>
            </a:r>
          </a:p>
          <a:p>
            <a:pPr algn="l">
              <a:buSzPct val="75000"/>
              <a:buFont typeface="Calibri" pitchFamily="34" charset="0"/>
              <a:buChar char="•"/>
              <a:defRPr/>
            </a:pPr>
            <a:endParaRPr lang="en-US" sz="2400">
              <a:solidFill>
                <a:schemeClr val="tx1"/>
              </a:solidFill>
              <a:latin typeface="Calibri" pitchFamily="34" charset="0"/>
              <a:ea typeface="MS PGothic" pitchFamily="34" charset="-128"/>
              <a:sym typeface="Calibri" pitchFamily="34" charset="0"/>
            </a:endParaRPr>
          </a:p>
          <a:p>
            <a:pPr algn="l">
              <a:buSzPct val="75000"/>
              <a:buFont typeface="Calibri" pitchFamily="34" charset="0"/>
              <a:buChar char="•"/>
              <a:defRPr/>
            </a:pPr>
            <a:r>
              <a:rPr lang="en-US" sz="2400">
                <a:solidFill>
                  <a:srgbClr val="FFFFFF"/>
                </a:solidFill>
                <a:latin typeface="Calibri" pitchFamily="34" charset="0"/>
                <a:ea typeface="MS PGothic" pitchFamily="34" charset="-128"/>
                <a:sym typeface="Calibri" pitchFamily="34" charset="0"/>
              </a:rPr>
              <a:t>Population genetic structure at multiple scales</a:t>
            </a:r>
          </a:p>
          <a:p>
            <a:pPr lvl="1" algn="l">
              <a:buSzPct val="75000"/>
              <a:buFont typeface="Calibri" pitchFamily="34" charset="0"/>
              <a:buChar char="•"/>
              <a:defRPr/>
            </a:pPr>
            <a:r>
              <a:rPr lang="en-US" sz="2400">
                <a:solidFill>
                  <a:schemeClr val="tx1"/>
                </a:solidFill>
                <a:effectLst>
                  <a:outerShdw blurRad="38100" dist="38100" dir="2700000" algn="tl">
                    <a:srgbClr val="000000"/>
                  </a:outerShdw>
                </a:effectLst>
                <a:latin typeface="Calibri" pitchFamily="34" charset="0"/>
                <a:ea typeface="MS PGothic" pitchFamily="34" charset="-128"/>
                <a:sym typeface="Calibri" pitchFamily="34" charset="0"/>
              </a:rPr>
              <a:t>both elevation and topography. </a:t>
            </a:r>
            <a:endParaRPr lang="en-US" sz="2400">
              <a:solidFill>
                <a:schemeClr val="tx1"/>
              </a:solidFill>
              <a:latin typeface="Calibri" pitchFamily="34" charset="0"/>
              <a:ea typeface="MS PGothic" pitchFamily="34" charset="-128"/>
              <a:sym typeface="Calibri" pitchFamily="34" charset="0"/>
            </a:endParaRPr>
          </a:p>
          <a:p>
            <a:pPr algn="l">
              <a:defRPr/>
            </a:pPr>
            <a:endParaRPr lang="en-US" sz="2400">
              <a:solidFill>
                <a:schemeClr val="tx1"/>
              </a:solidFill>
              <a:latin typeface="Calibri" pitchFamily="34" charset="0"/>
              <a:ea typeface="MS PGothic" pitchFamily="34" charset="-128"/>
              <a:sym typeface="Calibri" pitchFamily="34" charset="0"/>
            </a:endParaRPr>
          </a:p>
        </p:txBody>
      </p:sp>
      <p:sp>
        <p:nvSpPr>
          <p:cNvPr id="2" name="Rectangle 3"/>
          <p:cNvSpPr>
            <a:spLocks/>
          </p:cNvSpPr>
          <p:nvPr/>
        </p:nvSpPr>
        <p:spPr bwMode="auto">
          <a:xfrm>
            <a:off x="5867400" y="6507163"/>
            <a:ext cx="2768600" cy="330200"/>
          </a:xfrm>
          <a:prstGeom prst="rect">
            <a:avLst/>
          </a:prstGeom>
          <a:noFill/>
          <a:ln>
            <a:noFill/>
          </a:ln>
          <a:extLst>
            <a:ext uri="{909E8E84-426E-40dd-AFC4-6F175D3DCCD1}"/>
            <a:ext uri="{91240B29-F687-4f45-9708-019B960494DF}"/>
          </a:extLst>
        </p:spPr>
        <p:txBody>
          <a:bodyPr lIns="38100" tIns="38100" rIns="38100" bIns="38100"/>
          <a:lstStyle/>
          <a:p>
            <a:pPr algn="l">
              <a:spcBef>
                <a:spcPts val="1075"/>
              </a:spcBef>
              <a:defRPr/>
            </a:pPr>
            <a:r>
              <a:rPr lang="en-US" sz="1800">
                <a:solidFill>
                  <a:srgbClr val="FFFF33"/>
                </a:solidFill>
                <a:effectLst>
                  <a:outerShdw blurRad="38100" dist="38100" dir="2700000" algn="tl">
                    <a:srgbClr val="000000"/>
                  </a:outerShdw>
                </a:effectLst>
                <a:latin typeface="Arial Bold" charset="0"/>
                <a:ea typeface="MS PGothic" pitchFamily="34" charset="-128"/>
                <a:sym typeface="Arial Bold" charset="0"/>
              </a:rPr>
              <a:t>Tree cluster growth form</a:t>
            </a:r>
          </a:p>
        </p:txBody>
      </p:sp>
      <p:sp>
        <p:nvSpPr>
          <p:cNvPr id="17415" name="Rectangle 4"/>
          <p:cNvSpPr>
            <a:spLocks noGrp="1" noChangeArrowheads="1"/>
          </p:cNvSpPr>
          <p:nvPr>
            <p:ph type="title"/>
          </p:nvPr>
        </p:nvSpPr>
        <p:spPr>
          <a:xfrm>
            <a:off x="457200" y="55563"/>
            <a:ext cx="8229600" cy="706437"/>
          </a:xfrm>
        </p:spPr>
        <p:txBody>
          <a:bodyPr/>
          <a:lstStyle/>
          <a:p>
            <a:pPr eaLnBrk="1" hangingPunct="1"/>
            <a:r>
              <a:rPr lang="en-US" sz="3600" smtClean="0">
                <a:solidFill>
                  <a:srgbClr val="FFF959"/>
                </a:solidFill>
                <a:latin typeface="Calibri Bold" charset="0"/>
                <a:sym typeface="Calibri Bold" charset="0"/>
              </a:rPr>
              <a:t>Seed dispersal by nutcrackers</a:t>
            </a:r>
            <a:endParaRPr lang="en-US" sz="3600" smtClean="0">
              <a:solidFill>
                <a:srgbClr val="FFF959"/>
              </a:solidFill>
              <a:latin typeface="Calibri Bold" charset="0"/>
              <a:ea typeface="ヒラギノ角ゴ ProN W6" charset="-128"/>
              <a:sym typeface="Calibri Bold"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330200" y="1588"/>
            <a:ext cx="8470900" cy="1244600"/>
          </a:xfrm>
        </p:spPr>
        <p:txBody>
          <a:bodyPr/>
          <a:lstStyle/>
          <a:p>
            <a:pPr eaLnBrk="1" hangingPunct="1"/>
            <a:r>
              <a:rPr lang="en-US" sz="3600" smtClean="0">
                <a:solidFill>
                  <a:srgbClr val="FFF959"/>
                </a:solidFill>
                <a:latin typeface="Calibri Bold" charset="0"/>
                <a:sym typeface="Calibri Bold" charset="0"/>
              </a:rPr>
              <a:t>Whitebark pine seeds are an important wildlife food</a:t>
            </a:r>
            <a:endParaRPr lang="en-US" sz="3600" smtClean="0">
              <a:solidFill>
                <a:srgbClr val="FFF959"/>
              </a:solidFill>
              <a:latin typeface="Calibri Bold" charset="0"/>
              <a:ea typeface="ヒラギノ角ゴ ProN W6" charset="-128"/>
              <a:sym typeface="Calibri Bold" charset="0"/>
            </a:endParaRPr>
          </a:p>
        </p:txBody>
      </p:sp>
      <p:sp>
        <p:nvSpPr>
          <p:cNvPr id="18435" name="Rectangle 2"/>
          <p:cNvSpPr>
            <a:spLocks noGrp="1" noChangeArrowheads="1"/>
          </p:cNvSpPr>
          <p:nvPr>
            <p:ph type="body" idx="1"/>
          </p:nvPr>
        </p:nvSpPr>
        <p:spPr>
          <a:xfrm>
            <a:off x="469900" y="1295400"/>
            <a:ext cx="4343400" cy="5334000"/>
          </a:xfrm>
        </p:spPr>
        <p:txBody>
          <a:bodyPr/>
          <a:lstStyle/>
          <a:p>
            <a:pPr marL="304800" indent="-304800" eaLnBrk="1" hangingPunct="1">
              <a:spcBef>
                <a:spcPct val="0"/>
              </a:spcBef>
              <a:buFont typeface="Wingdings" pitchFamily="2" charset="2"/>
              <a:buChar char="§"/>
            </a:pPr>
            <a:r>
              <a:rPr lang="en-US" sz="2500" smtClean="0"/>
              <a:t>Whitebark pine seeds are eaten by:</a:t>
            </a:r>
          </a:p>
          <a:p>
            <a:pPr marL="304800" indent="-304800" eaLnBrk="1" hangingPunct="1">
              <a:spcBef>
                <a:spcPct val="0"/>
              </a:spcBef>
              <a:buFont typeface="Wingdings" pitchFamily="2" charset="2"/>
              <a:buChar char="§"/>
            </a:pPr>
            <a:endParaRPr lang="en-US" sz="2500" smtClean="0"/>
          </a:p>
          <a:p>
            <a:pPr marL="304800" indent="-304800" eaLnBrk="1" hangingPunct="1">
              <a:spcBef>
                <a:spcPct val="0"/>
              </a:spcBef>
              <a:buFont typeface="Wingdings" pitchFamily="2" charset="2"/>
              <a:buChar char="§"/>
            </a:pPr>
            <a:r>
              <a:rPr lang="en-US" sz="2500" smtClean="0"/>
              <a:t>Birds: 7 families,  13 species </a:t>
            </a:r>
            <a:endParaRPr lang="en-US" sz="2900" smtClean="0"/>
          </a:p>
          <a:p>
            <a:pPr marL="304800" indent="-304800" eaLnBrk="1" hangingPunct="1">
              <a:spcBef>
                <a:spcPts val="700"/>
              </a:spcBef>
              <a:buFont typeface="Wingdings" pitchFamily="2" charset="2"/>
              <a:buChar char="§"/>
            </a:pPr>
            <a:r>
              <a:rPr lang="en-US" sz="2500" smtClean="0"/>
              <a:t>Small Mammals:  2 families, 8+ species</a:t>
            </a:r>
            <a:endParaRPr lang="en-US" sz="2900" smtClean="0"/>
          </a:p>
          <a:p>
            <a:pPr marL="304800" indent="-304800" eaLnBrk="1" hangingPunct="1">
              <a:spcBef>
                <a:spcPts val="700"/>
              </a:spcBef>
              <a:buFont typeface="Wingdings" pitchFamily="2" charset="2"/>
              <a:buChar char="§"/>
            </a:pPr>
            <a:r>
              <a:rPr lang="en-US" sz="2500" smtClean="0"/>
              <a:t>Large Mammals: 1 family, 2 species: Grizzly and black bears</a:t>
            </a:r>
            <a:endParaRPr lang="en-US" sz="2900" smtClean="0"/>
          </a:p>
          <a:p>
            <a:pPr marL="304800" indent="-304800" eaLnBrk="1" hangingPunct="1">
              <a:spcBef>
                <a:spcPts val="700"/>
              </a:spcBef>
              <a:buFont typeface="Wingdings" pitchFamily="2" charset="2"/>
              <a:buChar char="§"/>
            </a:pPr>
            <a:r>
              <a:rPr lang="en-US" sz="2500" smtClean="0"/>
              <a:t>When seeds are ripe, good cone crop, canopies busy with foraging birds and chipmunks and squirrels.</a:t>
            </a:r>
          </a:p>
        </p:txBody>
      </p:sp>
      <p:pic>
        <p:nvPicPr>
          <p:cNvPr id="18436" name="Picture 3"/>
          <p:cNvPicPr>
            <a:picLocks noChangeAspect="1" noChangeArrowheads="1"/>
          </p:cNvPicPr>
          <p:nvPr/>
        </p:nvPicPr>
        <p:blipFill>
          <a:blip r:embed="rId2" cstate="screen"/>
          <a:srcRect/>
          <a:stretch>
            <a:fillRect/>
          </a:stretch>
        </p:blipFill>
        <p:spPr bwMode="auto">
          <a:xfrm>
            <a:off x="5130800" y="1270000"/>
            <a:ext cx="3594100" cy="2606675"/>
          </a:xfrm>
          <a:prstGeom prst="rect">
            <a:avLst/>
          </a:prstGeom>
          <a:noFill/>
          <a:ln w="12700" cap="rnd">
            <a:noFill/>
            <a:round/>
            <a:headEnd/>
            <a:tailEnd/>
          </a:ln>
        </p:spPr>
      </p:pic>
      <p:pic>
        <p:nvPicPr>
          <p:cNvPr id="18437" name="Picture 4"/>
          <p:cNvPicPr>
            <a:picLocks noChangeAspect="1" noChangeArrowheads="1"/>
          </p:cNvPicPr>
          <p:nvPr/>
        </p:nvPicPr>
        <p:blipFill>
          <a:blip r:embed="rId3" cstate="screen"/>
          <a:srcRect/>
          <a:stretch>
            <a:fillRect/>
          </a:stretch>
        </p:blipFill>
        <p:spPr bwMode="auto">
          <a:xfrm>
            <a:off x="5181600" y="3943350"/>
            <a:ext cx="3573463" cy="2732088"/>
          </a:xfrm>
          <a:prstGeom prst="rect">
            <a:avLst/>
          </a:prstGeom>
          <a:noFill/>
          <a:ln w="12700" cap="rnd">
            <a:noFill/>
            <a:round/>
            <a:headEnd/>
            <a:tailEnd/>
          </a:ln>
        </p:spPr>
      </p:pic>
      <p:sp>
        <p:nvSpPr>
          <p:cNvPr id="18438" name="Rectangle 5"/>
          <p:cNvSpPr>
            <a:spLocks/>
          </p:cNvSpPr>
          <p:nvPr/>
        </p:nvSpPr>
        <p:spPr bwMode="auto">
          <a:xfrm>
            <a:off x="5194300" y="6332538"/>
            <a:ext cx="2527300" cy="355600"/>
          </a:xfrm>
          <a:prstGeom prst="rect">
            <a:avLst/>
          </a:prstGeom>
          <a:noFill/>
          <a:ln w="12700" cap="rnd">
            <a:noFill/>
            <a:round/>
            <a:headEnd/>
            <a:tailEnd/>
          </a:ln>
        </p:spPr>
        <p:txBody>
          <a:bodyPr lIns="38100" tIns="38100" rIns="38100" bIns="38100"/>
          <a:lstStyle/>
          <a:p>
            <a:pPr algn="l"/>
            <a:r>
              <a:rPr lang="en-US" sz="1800">
                <a:solidFill>
                  <a:schemeClr val="tx1"/>
                </a:solidFill>
                <a:latin typeface="Calibri Bold Italic" charset="0"/>
                <a:ea typeface="MS PGothic" pitchFamily="34" charset="-128"/>
                <a:sym typeface="Calibri Bold Italic" charset="0"/>
              </a:rPr>
              <a:t>S. Wirt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cstate="screen"/>
          <a:srcRect/>
          <a:stretch>
            <a:fillRect/>
          </a:stretch>
        </p:blipFill>
        <p:spPr bwMode="auto">
          <a:xfrm>
            <a:off x="-76200" y="0"/>
            <a:ext cx="4710113" cy="3505200"/>
          </a:xfrm>
          <a:prstGeom prst="rect">
            <a:avLst/>
          </a:prstGeom>
          <a:noFill/>
          <a:ln w="19050">
            <a:solidFill>
              <a:schemeClr val="tx1"/>
            </a:solidFill>
            <a:prstDash val="sysDot"/>
            <a:miter lim="800000"/>
            <a:headEnd/>
            <a:tailEnd/>
          </a:ln>
        </p:spPr>
      </p:pic>
      <p:pic>
        <p:nvPicPr>
          <p:cNvPr id="19459" name="Picture 2"/>
          <p:cNvPicPr>
            <a:picLocks noChangeAspect="1" noChangeArrowheads="1"/>
          </p:cNvPicPr>
          <p:nvPr/>
        </p:nvPicPr>
        <p:blipFill>
          <a:blip r:embed="rId3" cstate="screen"/>
          <a:srcRect/>
          <a:stretch>
            <a:fillRect/>
          </a:stretch>
        </p:blipFill>
        <p:spPr bwMode="auto">
          <a:xfrm>
            <a:off x="3810000" y="1905000"/>
            <a:ext cx="6684963" cy="5081588"/>
          </a:xfrm>
          <a:prstGeom prst="rect">
            <a:avLst/>
          </a:prstGeom>
          <a:noFill/>
          <a:ln w="9525">
            <a:noFill/>
            <a:miter lim="800000"/>
            <a:headEnd/>
            <a:tailEnd/>
          </a:ln>
        </p:spPr>
      </p:pic>
      <p:sp>
        <p:nvSpPr>
          <p:cNvPr id="19460" name="Rectangle 3"/>
          <p:cNvSpPr>
            <a:spLocks/>
          </p:cNvSpPr>
          <p:nvPr/>
        </p:nvSpPr>
        <p:spPr bwMode="auto">
          <a:xfrm>
            <a:off x="5664200" y="635000"/>
            <a:ext cx="2603500" cy="635000"/>
          </a:xfrm>
          <a:prstGeom prst="rect">
            <a:avLst/>
          </a:prstGeom>
          <a:noFill/>
          <a:ln w="12700" cap="rnd">
            <a:noFill/>
            <a:round/>
            <a:headEnd/>
            <a:tailEnd/>
          </a:ln>
        </p:spPr>
        <p:txBody>
          <a:bodyPr lIns="38100" tIns="38100" rIns="38100" bIns="38100"/>
          <a:lstStyle/>
          <a:p>
            <a:pPr algn="l"/>
            <a:r>
              <a:rPr lang="en-US" sz="3600">
                <a:solidFill>
                  <a:srgbClr val="FFF959"/>
                </a:solidFill>
                <a:latin typeface="Calibri Bold" charset="0"/>
                <a:ea typeface="MS PGothic" pitchFamily="34" charset="-128"/>
                <a:sym typeface="Calibri Bold" charset="0"/>
              </a:rPr>
              <a:t>Red squirrels</a:t>
            </a:r>
          </a:p>
        </p:txBody>
      </p:sp>
      <p:sp>
        <p:nvSpPr>
          <p:cNvPr id="19461" name="Rectangle 4"/>
          <p:cNvSpPr>
            <a:spLocks/>
          </p:cNvSpPr>
          <p:nvPr/>
        </p:nvSpPr>
        <p:spPr bwMode="auto">
          <a:xfrm>
            <a:off x="215900" y="3730625"/>
            <a:ext cx="3429000" cy="3022600"/>
          </a:xfrm>
          <a:prstGeom prst="rect">
            <a:avLst/>
          </a:prstGeom>
          <a:noFill/>
          <a:ln w="12700" cap="rnd">
            <a:noFill/>
            <a:round/>
            <a:headEnd/>
            <a:tailEnd/>
          </a:ln>
        </p:spPr>
        <p:txBody>
          <a:bodyPr lIns="38100" tIns="38100" rIns="38100" bIns="38100"/>
          <a:lstStyle/>
          <a:p>
            <a:pPr marL="247650" indent="-247650" algn="l">
              <a:buClr>
                <a:srgbClr val="FFFFFF"/>
              </a:buClr>
              <a:buSzPct val="100000"/>
              <a:buFont typeface="Arial" pitchFamily="34" charset="0"/>
              <a:buChar char="•"/>
            </a:pPr>
            <a:r>
              <a:rPr lang="en-US" sz="2400">
                <a:solidFill>
                  <a:schemeClr val="tx1"/>
                </a:solidFill>
                <a:latin typeface="Calibri" pitchFamily="34" charset="0"/>
                <a:ea typeface="MS PGothic" pitchFamily="34" charset="-128"/>
                <a:sym typeface="Calibri" pitchFamily="34" charset="0"/>
              </a:rPr>
              <a:t>Major competitors for whitebark pine seeds.</a:t>
            </a:r>
            <a:endParaRPr lang="en-US" sz="1800">
              <a:solidFill>
                <a:schemeClr val="tx1"/>
              </a:solidFill>
              <a:latin typeface="Calibri" pitchFamily="34" charset="0"/>
              <a:ea typeface="MS PGothic" pitchFamily="34" charset="-128"/>
              <a:sym typeface="Calibri" pitchFamily="34" charset="0"/>
            </a:endParaRPr>
          </a:p>
          <a:p>
            <a:pPr marL="247650" indent="-247650" algn="l">
              <a:buClr>
                <a:srgbClr val="FFFFFF"/>
              </a:buClr>
              <a:buSzPct val="100000"/>
              <a:buFont typeface="Arial" pitchFamily="34" charset="0"/>
              <a:buChar char="•"/>
            </a:pPr>
            <a:r>
              <a:rPr lang="en-US" sz="2400">
                <a:solidFill>
                  <a:schemeClr val="tx1"/>
                </a:solidFill>
                <a:latin typeface="Calibri" pitchFamily="34" charset="0"/>
                <a:ea typeface="MS PGothic" pitchFamily="34" charset="-128"/>
                <a:sym typeface="Calibri" pitchFamily="34" charset="0"/>
              </a:rPr>
              <a:t>Cut down whitebark pine cones for winter food.</a:t>
            </a:r>
            <a:endParaRPr lang="en-US" sz="1800">
              <a:solidFill>
                <a:schemeClr val="tx1"/>
              </a:solidFill>
              <a:latin typeface="Calibri" pitchFamily="34" charset="0"/>
              <a:ea typeface="MS PGothic" pitchFamily="34" charset="-128"/>
              <a:sym typeface="Calibri" pitchFamily="34" charset="0"/>
            </a:endParaRPr>
          </a:p>
          <a:p>
            <a:pPr marL="247650" indent="-247650" algn="l">
              <a:buClr>
                <a:srgbClr val="FFFFFF"/>
              </a:buClr>
              <a:buSzPct val="100000"/>
              <a:buFont typeface="Arial" pitchFamily="34" charset="0"/>
              <a:buChar char="•"/>
            </a:pPr>
            <a:r>
              <a:rPr lang="en-US" sz="2400">
                <a:solidFill>
                  <a:schemeClr val="tx1"/>
                </a:solidFill>
                <a:latin typeface="Calibri" pitchFamily="34" charset="0"/>
                <a:ea typeface="MS PGothic" pitchFamily="34" charset="-128"/>
                <a:sym typeface="Calibri" pitchFamily="34" charset="0"/>
              </a:rPr>
              <a:t>Squirrels bury cones in middens in their territories.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cstate="screen"/>
          <a:srcRect/>
          <a:stretch>
            <a:fillRect/>
          </a:stretch>
        </p:blipFill>
        <p:spPr bwMode="auto">
          <a:xfrm>
            <a:off x="-712788" y="0"/>
            <a:ext cx="10545763" cy="7013575"/>
          </a:xfrm>
          <a:prstGeom prst="rect">
            <a:avLst/>
          </a:prstGeom>
          <a:noFill/>
          <a:ln w="9525">
            <a:noFill/>
            <a:miter lim="800000"/>
            <a:headEnd/>
            <a:tailEnd/>
          </a:ln>
        </p:spPr>
      </p:pic>
      <p:sp>
        <p:nvSpPr>
          <p:cNvPr id="20483" name="Rectangle 2"/>
          <p:cNvSpPr>
            <a:spLocks/>
          </p:cNvSpPr>
          <p:nvPr/>
        </p:nvSpPr>
        <p:spPr bwMode="auto">
          <a:xfrm>
            <a:off x="5422900" y="6481763"/>
            <a:ext cx="3898900" cy="355600"/>
          </a:xfrm>
          <a:prstGeom prst="rect">
            <a:avLst/>
          </a:prstGeom>
          <a:noFill/>
          <a:ln w="12700" cap="rnd">
            <a:noFill/>
            <a:round/>
            <a:headEnd/>
            <a:tailEnd/>
          </a:ln>
        </p:spPr>
        <p:txBody>
          <a:bodyPr lIns="38100" tIns="38100" rIns="38100" bIns="38100"/>
          <a:lstStyle/>
          <a:p>
            <a:pPr algn="l"/>
            <a:r>
              <a:rPr lang="en-US" sz="2000">
                <a:solidFill>
                  <a:schemeClr val="tx1"/>
                </a:solidFill>
                <a:latin typeface="Arial Bold" charset="0"/>
                <a:ea typeface="MS PGothic" pitchFamily="34" charset="-128"/>
                <a:sym typeface="Arial Bold" charset="0"/>
              </a:rPr>
              <a:t>Stanley Glacier , Kootenay NP</a:t>
            </a:r>
          </a:p>
        </p:txBody>
      </p:sp>
      <p:sp>
        <p:nvSpPr>
          <p:cNvPr id="20484" name="Rectangle 4"/>
          <p:cNvSpPr>
            <a:spLocks/>
          </p:cNvSpPr>
          <p:nvPr/>
        </p:nvSpPr>
        <p:spPr bwMode="auto">
          <a:xfrm>
            <a:off x="57150" y="12700"/>
            <a:ext cx="9004300" cy="1752600"/>
          </a:xfrm>
          <a:prstGeom prst="rect">
            <a:avLst/>
          </a:prstGeom>
          <a:noFill/>
          <a:ln>
            <a:noFill/>
          </a:ln>
          <a:extLst>
            <a:ext uri="{909E8E84-426E-40dd-AFC4-6F175D3DCCD1}"/>
            <a:ext uri="{91240B29-F687-4f45-9708-019B960494DF}"/>
          </a:extLst>
        </p:spPr>
        <p:txBody>
          <a:bodyPr lIns="38100" tIns="38100" rIns="38100" bIns="38100"/>
          <a:lstStyle/>
          <a:p>
            <a:pPr>
              <a:defRPr/>
            </a:pPr>
            <a:r>
              <a:rPr lang="en-US" sz="3600">
                <a:effectLst>
                  <a:outerShdw blurRad="38100" dist="38100" dir="2700000" algn="tl">
                    <a:srgbClr val="C0C0C0"/>
                  </a:outerShdw>
                </a:effectLst>
                <a:latin typeface="Calibri Bold" charset="0"/>
                <a:ea typeface="MS PGothic" pitchFamily="34" charset="-128"/>
                <a:sym typeface="Calibri Bold" charset="0"/>
              </a:rPr>
              <a:t>Whitebark pine--the high mountain </a:t>
            </a:r>
          </a:p>
          <a:p>
            <a:pPr>
              <a:defRPr/>
            </a:pPr>
            <a:r>
              <a:rPr lang="en-US" sz="3600">
                <a:effectLst>
                  <a:outerShdw blurRad="38100" dist="38100" dir="2700000" algn="tl">
                    <a:srgbClr val="C0C0C0"/>
                  </a:outerShdw>
                </a:effectLst>
                <a:latin typeface="Calibri Bold" charset="0"/>
                <a:ea typeface="MS PGothic" pitchFamily="34" charset="-128"/>
                <a:sym typeface="Calibri Bold" charset="0"/>
              </a:rPr>
              <a:t>keystone and foundation species:</a:t>
            </a:r>
            <a:endParaRPr lang="en-US" sz="3600">
              <a:solidFill>
                <a:schemeClr val="tx1"/>
              </a:solidFill>
              <a:latin typeface="Calibri" pitchFamily="34" charset="0"/>
              <a:ea typeface="MS PGothic" pitchFamily="34" charset="-128"/>
              <a:sym typeface="Calibri" pitchFamily="34" charset="0"/>
            </a:endParaRPr>
          </a:p>
          <a:p>
            <a:pPr>
              <a:defRPr/>
            </a:pPr>
            <a:r>
              <a:rPr lang="en-US" sz="3600">
                <a:effectLst>
                  <a:outerShdw blurRad="38100" dist="38100" dir="2700000" algn="tl">
                    <a:srgbClr val="C0C0C0"/>
                  </a:outerShdw>
                </a:effectLst>
                <a:latin typeface="Calibri Bold" charset="0"/>
                <a:ea typeface="MS PGothic" pitchFamily="34" charset="-128"/>
                <a:sym typeface="Calibri Bold" charset="0"/>
              </a:rPr>
              <a:t>Why we need it!</a:t>
            </a:r>
          </a:p>
        </p:txBody>
      </p:sp>
      <p:sp>
        <p:nvSpPr>
          <p:cNvPr id="20485" name="Rectangle 5"/>
          <p:cNvSpPr>
            <a:spLocks/>
          </p:cNvSpPr>
          <p:nvPr/>
        </p:nvSpPr>
        <p:spPr bwMode="auto">
          <a:xfrm>
            <a:off x="1676400" y="2286000"/>
            <a:ext cx="5753100" cy="3276600"/>
          </a:xfrm>
          <a:prstGeom prst="rect">
            <a:avLst/>
          </a:prstGeom>
          <a:solidFill>
            <a:schemeClr val="tx1">
              <a:alpha val="67000"/>
            </a:schemeClr>
          </a:solidFill>
          <a:ln>
            <a:noFill/>
          </a:ln>
        </p:spPr>
        <p:txBody>
          <a:bodyPr lIns="0" tIns="0" rIns="0" bIns="0"/>
          <a:lstStyle/>
          <a:p>
            <a:pPr>
              <a:defRPr/>
            </a:pPr>
            <a:r>
              <a:rPr lang="en-US" sz="2800" b="1">
                <a:effectLst>
                  <a:outerShdw blurRad="38100" dist="38100" dir="2700000" algn="tl">
                    <a:srgbClr val="C0C0C0"/>
                  </a:outerShdw>
                </a:effectLst>
                <a:latin typeface="Calibri Bold" charset="0"/>
                <a:ea typeface="MS PGothic" pitchFamily="34" charset="-128"/>
                <a:sym typeface="Calibri Bold" charset="0"/>
              </a:rPr>
              <a:t>Promotes biodiversity</a:t>
            </a:r>
          </a:p>
          <a:p>
            <a:pPr algn="l">
              <a:defRPr/>
            </a:pPr>
            <a:endParaRPr lang="en-US" sz="1800">
              <a:solidFill>
                <a:schemeClr val="tx2"/>
              </a:solidFill>
              <a:latin typeface="Calibri" pitchFamily="34" charset="0"/>
              <a:ea typeface="MS PGothic" pitchFamily="34" charset="-128"/>
              <a:sym typeface="Calibri" pitchFamily="34" charset="0"/>
            </a:endParaRPr>
          </a:p>
          <a:p>
            <a:pPr algn="l">
              <a:buSzPct val="75000"/>
              <a:buFont typeface="Calibri Bold" charset="0"/>
              <a:buChar char="•"/>
              <a:defRPr/>
            </a:pPr>
            <a:r>
              <a:rPr lang="en-US" sz="2800">
                <a:solidFill>
                  <a:schemeClr val="tx2"/>
                </a:solidFill>
                <a:effectLst>
                  <a:outerShdw blurRad="38100" dist="38100" dir="2700000" algn="tl">
                    <a:srgbClr val="C0C0C0"/>
                  </a:outerShdw>
                </a:effectLst>
                <a:latin typeface="Calibri Bold" charset="0"/>
                <a:ea typeface="MS PGothic" pitchFamily="34" charset="-128"/>
                <a:sym typeface="Calibri Bold" charset="0"/>
              </a:rPr>
              <a:t>Wide spectrum of community types</a:t>
            </a:r>
          </a:p>
          <a:p>
            <a:pPr algn="l">
              <a:buSzPct val="75000"/>
              <a:buFont typeface="Calibri Bold" charset="0"/>
              <a:buChar char="•"/>
              <a:defRPr/>
            </a:pPr>
            <a:endParaRPr lang="en-US" sz="2800">
              <a:solidFill>
                <a:schemeClr val="tx2"/>
              </a:solidFill>
              <a:effectLst>
                <a:outerShdw blurRad="38100" dist="38100" dir="2700000" algn="tl">
                  <a:srgbClr val="C0C0C0"/>
                </a:outerShdw>
              </a:effectLst>
              <a:latin typeface="Calibri Bold" charset="0"/>
              <a:ea typeface="MS PGothic" pitchFamily="34" charset="-128"/>
              <a:sym typeface="Calibri Bold" charset="0"/>
            </a:endParaRPr>
          </a:p>
          <a:p>
            <a:pPr algn="l">
              <a:buSzPct val="75000"/>
              <a:buFont typeface="Calibri Bold" charset="0"/>
              <a:buChar char="•"/>
              <a:defRPr/>
            </a:pPr>
            <a:r>
              <a:rPr lang="en-US" sz="2800">
                <a:solidFill>
                  <a:schemeClr val="tx2"/>
                </a:solidFill>
                <a:effectLst>
                  <a:outerShdw blurRad="38100" dist="38100" dir="2700000" algn="tl">
                    <a:srgbClr val="C0C0C0"/>
                  </a:outerShdw>
                </a:effectLst>
                <a:latin typeface="Calibri Bold" charset="0"/>
                <a:ea typeface="MS PGothic" pitchFamily="34" charset="-128"/>
                <a:sym typeface="Calibri Bold" charset="0"/>
              </a:rPr>
              <a:t>Provides wildlife habitat, shelter, and      </a:t>
            </a:r>
          </a:p>
          <a:p>
            <a:pPr algn="l">
              <a:defRPr/>
            </a:pPr>
            <a:r>
              <a:rPr lang="en-US" sz="2800">
                <a:solidFill>
                  <a:schemeClr val="tx2"/>
                </a:solidFill>
                <a:effectLst>
                  <a:outerShdw blurRad="38100" dist="38100" dir="2700000" algn="tl">
                    <a:srgbClr val="C0C0C0"/>
                  </a:outerShdw>
                </a:effectLst>
                <a:latin typeface="Calibri Bold" charset="0"/>
                <a:ea typeface="MS PGothic" pitchFamily="34" charset="-128"/>
                <a:sym typeface="Calibri Bold" charset="0"/>
              </a:rPr>
              <a:t>  nest sites.</a:t>
            </a:r>
          </a:p>
          <a:p>
            <a:pPr algn="l">
              <a:defRPr/>
            </a:pPr>
            <a:endParaRPr lang="en-US" sz="1800">
              <a:solidFill>
                <a:schemeClr val="tx2"/>
              </a:solidFill>
              <a:latin typeface="Calibri" pitchFamily="34" charset="0"/>
              <a:ea typeface="MS PGothic" pitchFamily="34" charset="-128"/>
              <a:sym typeface="Calibri" pitchFamily="34" charset="0"/>
            </a:endParaRPr>
          </a:p>
          <a:p>
            <a:pPr algn="l">
              <a:buSzPct val="75000"/>
              <a:buFont typeface="Calibri Bold" charset="0"/>
              <a:buChar char="•"/>
              <a:defRPr/>
            </a:pPr>
            <a:r>
              <a:rPr lang="en-US" sz="2800">
                <a:solidFill>
                  <a:schemeClr val="tx2"/>
                </a:solidFill>
                <a:effectLst>
                  <a:outerShdw blurRad="38100" dist="38100" dir="2700000" algn="tl">
                    <a:srgbClr val="C0C0C0"/>
                  </a:outerShdw>
                </a:effectLst>
                <a:latin typeface="Calibri Bold" charset="0"/>
                <a:ea typeface="MS PGothic" pitchFamily="34" charset="-128"/>
                <a:sym typeface="Calibri Bold" charset="0"/>
              </a:rPr>
              <a:t>Seeds provide wildlife food.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12700" cap="rnd">
            <a:noFill/>
            <a:round/>
            <a:headEnd/>
            <a:tailEnd/>
          </a:ln>
        </p:spPr>
      </p:pic>
      <p:sp>
        <p:nvSpPr>
          <p:cNvPr id="21507" name="Rectangle 2"/>
          <p:cNvSpPr>
            <a:spLocks/>
          </p:cNvSpPr>
          <p:nvPr/>
        </p:nvSpPr>
        <p:spPr bwMode="auto">
          <a:xfrm>
            <a:off x="6184900" y="6527800"/>
            <a:ext cx="3822700" cy="330200"/>
          </a:xfrm>
          <a:prstGeom prst="rect">
            <a:avLst/>
          </a:prstGeom>
          <a:noFill/>
          <a:ln w="12700" cap="rnd">
            <a:noFill/>
            <a:round/>
            <a:headEnd/>
            <a:tailEnd/>
          </a:ln>
        </p:spPr>
        <p:txBody>
          <a:bodyPr lIns="38100" tIns="38100" rIns="38100" bIns="38100"/>
          <a:lstStyle/>
          <a:p>
            <a:pPr algn="l"/>
            <a:r>
              <a:rPr lang="en-US" sz="1800">
                <a:latin typeface="Arial Bold" charset="0"/>
                <a:ea typeface="MS PGothic" pitchFamily="34" charset="-128"/>
                <a:sym typeface="Arial Bold" charset="0"/>
              </a:rPr>
              <a:t>Grand Teton National Park</a:t>
            </a:r>
          </a:p>
        </p:txBody>
      </p:sp>
      <p:sp>
        <p:nvSpPr>
          <p:cNvPr id="2" name="Rectangle 3"/>
          <p:cNvSpPr>
            <a:spLocks/>
          </p:cNvSpPr>
          <p:nvPr/>
        </p:nvSpPr>
        <p:spPr bwMode="auto">
          <a:xfrm>
            <a:off x="85725" y="165100"/>
            <a:ext cx="8953500" cy="1689100"/>
          </a:xfrm>
          <a:prstGeom prst="rect">
            <a:avLst/>
          </a:prstGeom>
          <a:noFill/>
          <a:ln>
            <a:noFill/>
          </a:ln>
          <a:extLst>
            <a:ext uri="{909E8E84-426E-40dd-AFC4-6F175D3DCCD1}"/>
            <a:ext uri="{91240B29-F687-4f45-9708-019B960494DF}"/>
          </a:extLst>
        </p:spPr>
        <p:txBody>
          <a:bodyPr lIns="38100" tIns="38100" rIns="38100" bIns="38100"/>
          <a:lstStyle/>
          <a:p>
            <a:pPr>
              <a:defRPr/>
            </a:pPr>
            <a:r>
              <a:rPr lang="en-US" sz="3600">
                <a:effectLst>
                  <a:outerShdw blurRad="38100" dist="38100" dir="2700000" algn="tl">
                    <a:srgbClr val="C0C0C0"/>
                  </a:outerShdw>
                </a:effectLst>
                <a:latin typeface="Calibri Bold" charset="0"/>
                <a:ea typeface="MS PGothic" pitchFamily="34" charset="-128"/>
                <a:sym typeface="Calibri Bold" charset="0"/>
              </a:rPr>
              <a:t>Ecosystem services: </a:t>
            </a:r>
            <a:endParaRPr lang="en-US" sz="3600">
              <a:solidFill>
                <a:schemeClr val="tx1"/>
              </a:solidFill>
              <a:latin typeface="Calibri" pitchFamily="34" charset="0"/>
              <a:ea typeface="MS PGothic" pitchFamily="34" charset="-128"/>
              <a:sym typeface="Calibri" pitchFamily="34" charset="0"/>
            </a:endParaRPr>
          </a:p>
          <a:p>
            <a:pPr>
              <a:defRPr/>
            </a:pPr>
            <a:r>
              <a:rPr lang="en-US" sz="3600">
                <a:effectLst>
                  <a:outerShdw blurRad="38100" dist="38100" dir="2700000" algn="tl">
                    <a:srgbClr val="C0C0C0"/>
                  </a:outerShdw>
                </a:effectLst>
                <a:latin typeface="Calibri Bold" charset="0"/>
                <a:ea typeface="MS PGothic" pitchFamily="34" charset="-128"/>
                <a:sym typeface="Calibri Bold" charset="0"/>
              </a:rPr>
              <a:t>Community development and stability; protects our </a:t>
            </a:r>
            <a:r>
              <a:rPr lang="ja-JP" altLang="en-US" sz="3600">
                <a:effectLst>
                  <a:outerShdw blurRad="38100" dist="38100" dir="2700000" algn="tl">
                    <a:srgbClr val="C0C0C0"/>
                  </a:outerShdw>
                </a:effectLst>
                <a:latin typeface="Arial" pitchFamily="34" charset="0"/>
                <a:ea typeface="MS PGothic" pitchFamily="34" charset="-128"/>
                <a:sym typeface="Calibri Bold" charset="0"/>
              </a:rPr>
              <a:t>“</a:t>
            </a:r>
            <a:r>
              <a:rPr lang="en-US" altLang="ja-JP" sz="3600">
                <a:effectLst>
                  <a:outerShdw blurRad="38100" dist="38100" dir="2700000" algn="tl">
                    <a:srgbClr val="C0C0C0"/>
                  </a:outerShdw>
                </a:effectLst>
                <a:latin typeface="Calibri Bold" charset="0"/>
                <a:ea typeface="MS PGothic" pitchFamily="34" charset="-128"/>
                <a:sym typeface="Calibri Bold" charset="0"/>
              </a:rPr>
              <a:t>water towers</a:t>
            </a:r>
            <a:r>
              <a:rPr lang="ja-JP" altLang="en-US" sz="3600">
                <a:effectLst>
                  <a:outerShdw blurRad="38100" dist="38100" dir="2700000" algn="tl">
                    <a:srgbClr val="C0C0C0"/>
                  </a:outerShdw>
                </a:effectLst>
                <a:latin typeface="Arial" pitchFamily="34" charset="0"/>
                <a:ea typeface="MS PGothic" pitchFamily="34" charset="-128"/>
                <a:sym typeface="Calibri Bold" charset="0"/>
              </a:rPr>
              <a:t>”</a:t>
            </a:r>
            <a:r>
              <a:rPr lang="en-US" altLang="ja-JP" sz="3600">
                <a:effectLst>
                  <a:outerShdw blurRad="38100" dist="38100" dir="2700000" algn="tl">
                    <a:srgbClr val="C0C0C0"/>
                  </a:outerShdw>
                </a:effectLst>
                <a:latin typeface="Calibri Bold" charset="0"/>
                <a:ea typeface="MS PGothic" pitchFamily="34" charset="-128"/>
                <a:sym typeface="Calibri Bold" charset="0"/>
              </a:rPr>
              <a:t> </a:t>
            </a:r>
            <a:endParaRPr lang="en-US" sz="3600">
              <a:effectLst>
                <a:outerShdw blurRad="38100" dist="38100" dir="2700000" algn="tl">
                  <a:srgbClr val="C0C0C0"/>
                </a:outerShdw>
              </a:effectLst>
              <a:latin typeface="Calibri Bold" charset="0"/>
              <a:ea typeface="MS PGothic" pitchFamily="34" charset="-128"/>
              <a:sym typeface="Calibri Bold" charset="0"/>
            </a:endParaRPr>
          </a:p>
        </p:txBody>
      </p:sp>
      <p:sp>
        <p:nvSpPr>
          <p:cNvPr id="21509" name="Rectangle 4"/>
          <p:cNvSpPr>
            <a:spLocks/>
          </p:cNvSpPr>
          <p:nvPr/>
        </p:nvSpPr>
        <p:spPr bwMode="auto">
          <a:xfrm>
            <a:off x="674688" y="2349500"/>
            <a:ext cx="7785100" cy="4051300"/>
          </a:xfrm>
          <a:prstGeom prst="rect">
            <a:avLst/>
          </a:prstGeom>
          <a:solidFill>
            <a:schemeClr val="bg2">
              <a:alpha val="74901"/>
            </a:schemeClr>
          </a:solidFill>
          <a:ln w="9525">
            <a:noFill/>
            <a:miter lim="800000"/>
            <a:headEnd/>
            <a:tailEnd/>
          </a:ln>
        </p:spPr>
        <p:txBody>
          <a:bodyPr lIns="38100" tIns="38100" rIns="38100" bIns="38100"/>
          <a:lstStyle/>
          <a:p>
            <a:pPr algn="l">
              <a:buSzPct val="100000"/>
              <a:buFont typeface="Arial Bold" charset="0"/>
              <a:buChar char="•"/>
            </a:pPr>
            <a:r>
              <a:rPr lang="en-US" sz="2400">
                <a:solidFill>
                  <a:schemeClr val="tx1"/>
                </a:solidFill>
                <a:latin typeface="Calibri Bold" charset="0"/>
                <a:ea typeface="MS PGothic" pitchFamily="34" charset="-128"/>
                <a:sym typeface="Calibri Bold" charset="0"/>
              </a:rPr>
              <a:t>Regulates snow melt and downstream flow.</a:t>
            </a:r>
          </a:p>
          <a:p>
            <a:pPr algn="l">
              <a:buSzPct val="100000"/>
              <a:buFont typeface="Arial Bold" charset="0"/>
              <a:buChar char="•"/>
            </a:pPr>
            <a:endParaRPr lang="en-US" sz="1800">
              <a:solidFill>
                <a:schemeClr val="tx1"/>
              </a:solidFill>
              <a:latin typeface="Calibri Bold" charset="0"/>
              <a:ea typeface="MS PGothic" pitchFamily="34" charset="-128"/>
              <a:sym typeface="Calibri Bold" charset="0"/>
            </a:endParaRPr>
          </a:p>
          <a:p>
            <a:pPr algn="l">
              <a:buSzPct val="100000"/>
              <a:buFont typeface="Arial Bold" charset="0"/>
              <a:buChar char="•"/>
            </a:pPr>
            <a:r>
              <a:rPr lang="en-US" sz="2400">
                <a:solidFill>
                  <a:schemeClr val="tx1"/>
                </a:solidFill>
                <a:latin typeface="Calibri Bold" charset="0"/>
                <a:ea typeface="MS PGothic" pitchFamily="34" charset="-128"/>
                <a:sym typeface="Calibri Bold" charset="0"/>
              </a:rPr>
              <a:t>Reduces soil erosion; stabilizes snow---avalanche  control.</a:t>
            </a:r>
          </a:p>
          <a:p>
            <a:pPr algn="l">
              <a:buSzPct val="100000"/>
              <a:buFont typeface="Arial Bold" charset="0"/>
              <a:buChar char="•"/>
            </a:pPr>
            <a:endParaRPr lang="en-US" sz="1800">
              <a:solidFill>
                <a:schemeClr val="tx1"/>
              </a:solidFill>
              <a:latin typeface="Calibri Bold" charset="0"/>
              <a:ea typeface="MS PGothic" pitchFamily="34" charset="-128"/>
              <a:sym typeface="Calibri Bold" charset="0"/>
            </a:endParaRPr>
          </a:p>
          <a:p>
            <a:pPr algn="l">
              <a:buSzPct val="100000"/>
              <a:buFont typeface="Arial Bold" charset="0"/>
              <a:buChar char="•"/>
            </a:pPr>
            <a:r>
              <a:rPr lang="en-US" sz="2400">
                <a:solidFill>
                  <a:schemeClr val="tx1"/>
                </a:solidFill>
                <a:latin typeface="Calibri Bold" charset="0"/>
                <a:ea typeface="MS PGothic" pitchFamily="34" charset="-128"/>
                <a:sym typeface="Calibri Bold" charset="0"/>
              </a:rPr>
              <a:t>Fosters plant community development after disturbance.</a:t>
            </a:r>
          </a:p>
          <a:p>
            <a:pPr algn="l">
              <a:buSzPct val="100000"/>
              <a:buFont typeface="Arial Bold" charset="0"/>
              <a:buChar char="•"/>
            </a:pPr>
            <a:endParaRPr lang="en-US" sz="1800">
              <a:solidFill>
                <a:schemeClr val="tx1"/>
              </a:solidFill>
              <a:latin typeface="Calibri Bold" charset="0"/>
              <a:ea typeface="MS PGothic" pitchFamily="34" charset="-128"/>
              <a:sym typeface="Calibri Bold" charset="0"/>
            </a:endParaRPr>
          </a:p>
          <a:p>
            <a:pPr algn="l">
              <a:buSzPct val="100000"/>
              <a:buFont typeface="Arial Bold" charset="0"/>
              <a:buChar char="•"/>
            </a:pPr>
            <a:r>
              <a:rPr lang="en-US" sz="2400">
                <a:solidFill>
                  <a:schemeClr val="tx1"/>
                </a:solidFill>
                <a:latin typeface="Calibri Bold" charset="0"/>
                <a:ea typeface="MS PGothic" pitchFamily="34" charset="-128"/>
                <a:sym typeface="Calibri Bold" charset="0"/>
              </a:rPr>
              <a:t>Nurse tree on harsh sites.</a:t>
            </a:r>
          </a:p>
          <a:p>
            <a:pPr algn="l">
              <a:buSzPct val="100000"/>
              <a:buFont typeface="Arial Bold" charset="0"/>
              <a:buChar char="•"/>
            </a:pPr>
            <a:endParaRPr lang="en-US" sz="1800">
              <a:solidFill>
                <a:schemeClr val="tx1"/>
              </a:solidFill>
              <a:latin typeface="Calibri Bold" charset="0"/>
              <a:ea typeface="MS PGothic" pitchFamily="34" charset="-128"/>
              <a:sym typeface="Calibri Bold" charset="0"/>
            </a:endParaRPr>
          </a:p>
          <a:p>
            <a:pPr algn="l">
              <a:buSzPct val="100000"/>
              <a:buFont typeface="Arial Bold" charset="0"/>
              <a:buChar char="•"/>
            </a:pPr>
            <a:r>
              <a:rPr lang="en-US" sz="2400">
                <a:solidFill>
                  <a:schemeClr val="tx1"/>
                </a:solidFill>
                <a:latin typeface="Calibri Bold" charset="0"/>
                <a:ea typeface="MS PGothic" pitchFamily="34" charset="-128"/>
                <a:sym typeface="Calibri Bold" charset="0"/>
              </a:rPr>
              <a:t>Tree island initiator and component.</a:t>
            </a:r>
          </a:p>
          <a:p>
            <a:pPr algn="l">
              <a:buSzPct val="100000"/>
              <a:buFont typeface="Arial Bold" charset="0"/>
              <a:buChar char="•"/>
            </a:pPr>
            <a:endParaRPr lang="en-US" sz="1800">
              <a:solidFill>
                <a:schemeClr val="tx1"/>
              </a:solidFill>
              <a:latin typeface="Calibri Bold" charset="0"/>
              <a:ea typeface="MS PGothic" pitchFamily="34" charset="-128"/>
              <a:sym typeface="Calibri Bold" charset="0"/>
            </a:endParaRPr>
          </a:p>
          <a:p>
            <a:pPr algn="l">
              <a:buSzPct val="100000"/>
              <a:buFont typeface="Arial Bold" charset="0"/>
              <a:buChar char="•"/>
            </a:pPr>
            <a:r>
              <a:rPr lang="en-US" sz="2400">
                <a:solidFill>
                  <a:schemeClr val="tx1"/>
                </a:solidFill>
                <a:latin typeface="Calibri Bold" charset="0"/>
                <a:ea typeface="MS PGothic" pitchFamily="34" charset="-128"/>
                <a:sym typeface="Calibri Bold" charset="0"/>
              </a:rPr>
              <a:t>Because nutcrackers cache above treeline, whitebark pine may respond quickly to climate change.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cstate="screen"/>
          <a:srcRect/>
          <a:stretch>
            <a:fillRect/>
          </a:stretch>
        </p:blipFill>
        <p:spPr bwMode="auto">
          <a:xfrm>
            <a:off x="14288" y="31750"/>
            <a:ext cx="5243512" cy="3932238"/>
          </a:xfrm>
          <a:prstGeom prst="rect">
            <a:avLst/>
          </a:prstGeom>
          <a:noFill/>
          <a:ln w="9525">
            <a:solidFill>
              <a:srgbClr val="000000"/>
            </a:solidFill>
            <a:miter lim="800000"/>
            <a:headEnd/>
            <a:tailEnd/>
          </a:ln>
        </p:spPr>
      </p:pic>
      <p:pic>
        <p:nvPicPr>
          <p:cNvPr id="22531" name="Picture 2"/>
          <p:cNvPicPr>
            <a:picLocks noChangeAspect="1" noChangeArrowheads="1"/>
          </p:cNvPicPr>
          <p:nvPr/>
        </p:nvPicPr>
        <p:blipFill>
          <a:blip r:embed="rId3" cstate="screen"/>
          <a:srcRect/>
          <a:stretch>
            <a:fillRect/>
          </a:stretch>
        </p:blipFill>
        <p:spPr bwMode="auto">
          <a:xfrm>
            <a:off x="3886200" y="2914650"/>
            <a:ext cx="5257800" cy="3943350"/>
          </a:xfrm>
          <a:prstGeom prst="rect">
            <a:avLst/>
          </a:prstGeom>
          <a:noFill/>
          <a:ln w="12700" cap="rnd">
            <a:noFill/>
            <a:round/>
            <a:headEnd/>
            <a:tailEnd/>
          </a:ln>
        </p:spPr>
      </p:pic>
      <p:sp>
        <p:nvSpPr>
          <p:cNvPr id="22532" name="Rectangle 3"/>
          <p:cNvSpPr>
            <a:spLocks/>
          </p:cNvSpPr>
          <p:nvPr/>
        </p:nvSpPr>
        <p:spPr bwMode="auto">
          <a:xfrm>
            <a:off x="5880100" y="762000"/>
            <a:ext cx="2730500" cy="1193800"/>
          </a:xfrm>
          <a:prstGeom prst="rect">
            <a:avLst/>
          </a:prstGeom>
          <a:noFill/>
          <a:ln w="12700" cap="rnd">
            <a:noFill/>
            <a:round/>
            <a:headEnd/>
            <a:tailEnd/>
          </a:ln>
        </p:spPr>
        <p:txBody>
          <a:bodyPr lIns="38100" tIns="38100" rIns="38100" bIns="38100"/>
          <a:lstStyle/>
          <a:p>
            <a:r>
              <a:rPr lang="en-US" sz="3600">
                <a:solidFill>
                  <a:srgbClr val="FFF959"/>
                </a:solidFill>
                <a:latin typeface="Calibri Bold" charset="0"/>
                <a:ea typeface="MS PGothic" pitchFamily="34" charset="-128"/>
                <a:sym typeface="Calibri Bold" charset="0"/>
              </a:rPr>
              <a:t>Building a tree island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49213"/>
            <a:ext cx="8229600" cy="868362"/>
          </a:xfrm>
        </p:spPr>
        <p:txBody>
          <a:bodyPr/>
          <a:lstStyle/>
          <a:p>
            <a:pPr eaLnBrk="1" hangingPunct="1"/>
            <a:r>
              <a:rPr lang="en-US" sz="3600" smtClean="0">
                <a:solidFill>
                  <a:srgbClr val="FFF959"/>
                </a:solidFill>
                <a:latin typeface="Arial Bold" charset="0"/>
                <a:cs typeface="Arial Bold" charset="0"/>
                <a:sym typeface="Arial Bold" charset="0"/>
              </a:rPr>
              <a:t>Whitebark pine </a:t>
            </a:r>
            <a:r>
              <a:rPr lang="ja-JP" altLang="en-US" sz="3600" smtClean="0">
                <a:solidFill>
                  <a:srgbClr val="FFF959"/>
                </a:solidFill>
                <a:latin typeface="Arial" pitchFamily="34" charset="0"/>
                <a:cs typeface="Arial Bold" charset="0"/>
                <a:sym typeface="Arial Bold" charset="0"/>
              </a:rPr>
              <a:t>“</a:t>
            </a:r>
            <a:r>
              <a:rPr lang="en-US" altLang="ja-JP" sz="3600" smtClean="0">
                <a:solidFill>
                  <a:srgbClr val="FFF959"/>
                </a:solidFill>
                <a:latin typeface="Arial Bold" charset="0"/>
                <a:cs typeface="Arial Bold" charset="0"/>
                <a:sym typeface="Arial Bold" charset="0"/>
              </a:rPr>
              <a:t>in peril</a:t>
            </a:r>
            <a:r>
              <a:rPr lang="ja-JP" altLang="en-US" sz="3600" smtClean="0">
                <a:solidFill>
                  <a:srgbClr val="FFF959"/>
                </a:solidFill>
                <a:latin typeface="Arial" pitchFamily="34" charset="0"/>
                <a:cs typeface="Arial Bold" charset="0"/>
                <a:sym typeface="Arial Bold" charset="0"/>
              </a:rPr>
              <a:t>”</a:t>
            </a:r>
            <a:endParaRPr lang="en-US" sz="3600" smtClean="0">
              <a:solidFill>
                <a:srgbClr val="FFF959"/>
              </a:solidFill>
              <a:latin typeface="Arial Bold" charset="0"/>
              <a:ea typeface="ヒラギノ角ゴ ProN W6" charset="-128"/>
              <a:sym typeface="Arial Bold" charset="0"/>
            </a:endParaRPr>
          </a:p>
        </p:txBody>
      </p:sp>
      <p:sp>
        <p:nvSpPr>
          <p:cNvPr id="23555" name="Rectangle 2"/>
          <p:cNvSpPr>
            <a:spLocks noGrp="1" noChangeArrowheads="1"/>
          </p:cNvSpPr>
          <p:nvPr>
            <p:ph type="body" idx="1"/>
          </p:nvPr>
        </p:nvSpPr>
        <p:spPr>
          <a:xfrm>
            <a:off x="3840163" y="1079500"/>
            <a:ext cx="5105400" cy="5791200"/>
          </a:xfrm>
        </p:spPr>
        <p:txBody>
          <a:bodyPr/>
          <a:lstStyle/>
          <a:p>
            <a:pPr marL="304800" indent="-304800" eaLnBrk="1" hangingPunct="1">
              <a:lnSpc>
                <a:spcPct val="90000"/>
              </a:lnSpc>
              <a:spcBef>
                <a:spcPct val="0"/>
              </a:spcBef>
              <a:buClr>
                <a:srgbClr val="FFFF00"/>
              </a:buClr>
            </a:pPr>
            <a:r>
              <a:rPr lang="en-US" sz="2800" smtClean="0">
                <a:solidFill>
                  <a:srgbClr val="FFF959"/>
                </a:solidFill>
                <a:latin typeface="Arial Bold" charset="0"/>
                <a:cs typeface="Arial Bold" charset="0"/>
                <a:sym typeface="Arial Bold" charset="0"/>
              </a:rPr>
              <a:t>The introduced, invasive pathogen, </a:t>
            </a:r>
            <a:r>
              <a:rPr lang="en-US" sz="2800" smtClean="0">
                <a:solidFill>
                  <a:srgbClr val="FFF959"/>
                </a:solidFill>
                <a:latin typeface="Arial Bold Italic" charset="0"/>
                <a:cs typeface="Arial Bold Italic" charset="0"/>
                <a:sym typeface="Arial Bold Italic" charset="0"/>
              </a:rPr>
              <a:t>Cronartium ribicola</a:t>
            </a:r>
            <a:r>
              <a:rPr lang="en-US" sz="2800" smtClean="0">
                <a:latin typeface="Arial Bold Italic" charset="0"/>
                <a:cs typeface="Arial Bold Italic" charset="0"/>
                <a:sym typeface="Arial Bold Italic" charset="0"/>
              </a:rPr>
              <a:t>—</a:t>
            </a:r>
            <a:r>
              <a:rPr lang="en-US" sz="2800" smtClean="0">
                <a:latin typeface="Arial Bold" charset="0"/>
                <a:cs typeface="Arial Bold" charset="0"/>
                <a:sym typeface="Arial Bold" charset="0"/>
              </a:rPr>
              <a:t>white pine blister rust.</a:t>
            </a:r>
            <a:endParaRPr lang="en-US" smtClean="0"/>
          </a:p>
          <a:p>
            <a:pPr marL="304800" indent="-304800" eaLnBrk="1" hangingPunct="1">
              <a:lnSpc>
                <a:spcPct val="90000"/>
              </a:lnSpc>
              <a:spcBef>
                <a:spcPts val="700"/>
              </a:spcBef>
              <a:buClr>
                <a:srgbClr val="FFFF00"/>
              </a:buClr>
            </a:pPr>
            <a:r>
              <a:rPr lang="en-US" sz="2800" smtClean="0">
                <a:solidFill>
                  <a:srgbClr val="FFF959"/>
                </a:solidFill>
                <a:latin typeface="Arial Bold" charset="0"/>
                <a:cs typeface="Arial Bold" charset="0"/>
                <a:sym typeface="Arial Bold" charset="0"/>
              </a:rPr>
              <a:t>Mountain pine beetle</a:t>
            </a:r>
            <a:r>
              <a:rPr lang="en-US" sz="2800" smtClean="0">
                <a:solidFill>
                  <a:srgbClr val="FFFF00"/>
                </a:solidFill>
                <a:latin typeface="Arial Bold" charset="0"/>
                <a:cs typeface="Arial Bold" charset="0"/>
                <a:sym typeface="Arial Bold" charset="0"/>
              </a:rPr>
              <a:t> </a:t>
            </a:r>
            <a:r>
              <a:rPr lang="en-US" sz="2800" smtClean="0">
                <a:latin typeface="Arial Bold" charset="0"/>
                <a:cs typeface="Arial Bold" charset="0"/>
                <a:sym typeface="Arial Bold" charset="0"/>
              </a:rPr>
              <a:t>outbreaks.</a:t>
            </a:r>
            <a:r>
              <a:rPr lang="en-US" sz="2800" smtClean="0">
                <a:solidFill>
                  <a:srgbClr val="FFFF00"/>
                </a:solidFill>
                <a:latin typeface="Arial Bold" charset="0"/>
                <a:cs typeface="Arial Bold" charset="0"/>
                <a:sym typeface="Arial Bold" charset="0"/>
              </a:rPr>
              <a:t> </a:t>
            </a:r>
            <a:endParaRPr lang="en-US" smtClean="0"/>
          </a:p>
          <a:p>
            <a:pPr marL="304800" indent="-304800" eaLnBrk="1" hangingPunct="1">
              <a:lnSpc>
                <a:spcPct val="90000"/>
              </a:lnSpc>
              <a:spcBef>
                <a:spcPts val="700"/>
              </a:spcBef>
              <a:buClr>
                <a:srgbClr val="FFFF00"/>
              </a:buClr>
            </a:pPr>
            <a:r>
              <a:rPr lang="en-US" sz="2800" smtClean="0">
                <a:solidFill>
                  <a:srgbClr val="FFF959"/>
                </a:solidFill>
                <a:latin typeface="Arial Bold" charset="0"/>
                <a:cs typeface="Arial Bold" charset="0"/>
                <a:sym typeface="Arial Bold" charset="0"/>
              </a:rPr>
              <a:t>Altered fire regimes</a:t>
            </a:r>
            <a:r>
              <a:rPr lang="en-US" sz="2800" smtClean="0">
                <a:latin typeface="Arial Bold" charset="0"/>
                <a:cs typeface="Arial Bold" charset="0"/>
                <a:sym typeface="Arial Bold" charset="0"/>
              </a:rPr>
              <a:t>—successional replacement. </a:t>
            </a:r>
            <a:endParaRPr lang="en-US" smtClean="0"/>
          </a:p>
          <a:p>
            <a:pPr marL="304800" indent="-304800" eaLnBrk="1" hangingPunct="1">
              <a:lnSpc>
                <a:spcPct val="90000"/>
              </a:lnSpc>
              <a:spcBef>
                <a:spcPts val="700"/>
              </a:spcBef>
              <a:buClr>
                <a:srgbClr val="FFFF00"/>
              </a:buClr>
            </a:pPr>
            <a:r>
              <a:rPr lang="en-US" sz="2800" smtClean="0">
                <a:solidFill>
                  <a:srgbClr val="FFF959"/>
                </a:solidFill>
                <a:latin typeface="Arial Bold" charset="0"/>
                <a:cs typeface="Arial Bold" charset="0"/>
                <a:sym typeface="Arial Bold" charset="0"/>
              </a:rPr>
              <a:t>Climate warming</a:t>
            </a:r>
            <a:r>
              <a:rPr lang="en-US" sz="2800" smtClean="0">
                <a:latin typeface="Arial Bold" charset="0"/>
                <a:cs typeface="Arial Bold" charset="0"/>
                <a:sym typeface="Arial Bold" charset="0"/>
              </a:rPr>
              <a:t>— sustaining pine beetle outbreaks, producing drought stress and mortality, and altering pine distributions.</a:t>
            </a:r>
            <a:endParaRPr lang="en-US" sz="2800" smtClean="0">
              <a:latin typeface="Arial Bold" charset="0"/>
              <a:ea typeface="ヒラギノ角ゴ ProN W6" charset="-128"/>
              <a:sym typeface="Arial Bold" charset="0"/>
            </a:endParaRPr>
          </a:p>
        </p:txBody>
      </p:sp>
      <p:pic>
        <p:nvPicPr>
          <p:cNvPr id="23556" name="Picture 3"/>
          <p:cNvPicPr>
            <a:picLocks noChangeAspect="1" noChangeArrowheads="1"/>
          </p:cNvPicPr>
          <p:nvPr/>
        </p:nvPicPr>
        <p:blipFill>
          <a:blip r:embed="rId2" cstate="screen"/>
          <a:srcRect/>
          <a:stretch>
            <a:fillRect/>
          </a:stretch>
        </p:blipFill>
        <p:spPr bwMode="auto">
          <a:xfrm>
            <a:off x="228600" y="1244600"/>
            <a:ext cx="3581400" cy="2362200"/>
          </a:xfrm>
          <a:prstGeom prst="rect">
            <a:avLst/>
          </a:prstGeom>
          <a:noFill/>
          <a:ln w="12700" cap="rnd">
            <a:noFill/>
            <a:round/>
            <a:headEnd/>
            <a:tailEnd/>
          </a:ln>
        </p:spPr>
      </p:pic>
      <p:pic>
        <p:nvPicPr>
          <p:cNvPr id="23557" name="Picture 4"/>
          <p:cNvPicPr>
            <a:picLocks noChangeAspect="1" noChangeArrowheads="1"/>
          </p:cNvPicPr>
          <p:nvPr/>
        </p:nvPicPr>
        <p:blipFill>
          <a:blip r:embed="rId3" cstate="screen"/>
          <a:srcRect/>
          <a:stretch>
            <a:fillRect/>
          </a:stretch>
        </p:blipFill>
        <p:spPr bwMode="auto">
          <a:xfrm>
            <a:off x="2171700" y="4241800"/>
            <a:ext cx="1905000" cy="2590800"/>
          </a:xfrm>
          <a:prstGeom prst="rect">
            <a:avLst/>
          </a:prstGeom>
          <a:noFill/>
          <a:ln w="12700" cap="rnd">
            <a:noFill/>
            <a:round/>
            <a:headEnd/>
            <a:tailEnd/>
          </a:ln>
        </p:spPr>
      </p:pic>
      <p:sp>
        <p:nvSpPr>
          <p:cNvPr id="23558" name="Oval 5"/>
          <p:cNvSpPr>
            <a:spLocks/>
          </p:cNvSpPr>
          <p:nvPr/>
        </p:nvSpPr>
        <p:spPr bwMode="auto">
          <a:xfrm flipH="1">
            <a:off x="2438400" y="5219700"/>
            <a:ext cx="1371600" cy="1371600"/>
          </a:xfrm>
          <a:prstGeom prst="ellipse">
            <a:avLst/>
          </a:prstGeom>
          <a:noFill/>
          <a:ln w="57150">
            <a:solidFill>
              <a:srgbClr val="1F497D"/>
            </a:solidFill>
            <a:round/>
            <a:headEnd/>
            <a:tailEnd/>
          </a:ln>
        </p:spPr>
        <p:txBody>
          <a:bodyPr lIns="0" tIns="0" rIns="0" bIns="0"/>
          <a:lstStyle/>
          <a:p>
            <a:endParaRPr lang="en-US"/>
          </a:p>
        </p:txBody>
      </p:sp>
      <p:sp>
        <p:nvSpPr>
          <p:cNvPr id="23559" name="Line 6"/>
          <p:cNvSpPr>
            <a:spLocks noChangeShapeType="1"/>
          </p:cNvSpPr>
          <p:nvPr/>
        </p:nvSpPr>
        <p:spPr bwMode="auto">
          <a:xfrm>
            <a:off x="2743200" y="5372100"/>
            <a:ext cx="865188" cy="1017588"/>
          </a:xfrm>
          <a:prstGeom prst="line">
            <a:avLst/>
          </a:prstGeom>
          <a:noFill/>
          <a:ln w="38100">
            <a:solidFill>
              <a:srgbClr val="1F497D"/>
            </a:solidFill>
            <a:round/>
            <a:headEnd/>
            <a:tailEnd/>
          </a:ln>
        </p:spPr>
        <p:txBody>
          <a:bodyPr lIns="0" tIns="0" rIns="0" bIns="0"/>
          <a:lstStyle/>
          <a:p>
            <a:endParaRPr lang="en-US"/>
          </a:p>
        </p:txBody>
      </p:sp>
      <p:pic>
        <p:nvPicPr>
          <p:cNvPr id="23560" name="Picture 7"/>
          <p:cNvPicPr>
            <a:picLocks noChangeAspect="1" noChangeArrowheads="1"/>
          </p:cNvPicPr>
          <p:nvPr/>
        </p:nvPicPr>
        <p:blipFill>
          <a:blip r:embed="rId4" cstate="screen"/>
          <a:srcRect/>
          <a:stretch>
            <a:fillRect/>
          </a:stretch>
        </p:blipFill>
        <p:spPr bwMode="auto">
          <a:xfrm>
            <a:off x="241300" y="3594100"/>
            <a:ext cx="2143125" cy="137160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2" cstate="screen"/>
          <a:srcRect/>
          <a:stretch>
            <a:fillRect/>
          </a:stretch>
        </p:blipFill>
        <p:spPr bwMode="auto">
          <a:xfrm>
            <a:off x="4902200" y="889000"/>
            <a:ext cx="3835400" cy="5943600"/>
          </a:xfrm>
          <a:prstGeom prst="rect">
            <a:avLst/>
          </a:prstGeom>
          <a:noFill/>
          <a:ln w="9525">
            <a:noFill/>
            <a:miter lim="800000"/>
            <a:headEnd/>
            <a:tailEnd/>
          </a:ln>
        </p:spPr>
      </p:pic>
      <p:sp>
        <p:nvSpPr>
          <p:cNvPr id="24579" name="Rectangle 2"/>
          <p:cNvSpPr>
            <a:spLocks/>
          </p:cNvSpPr>
          <p:nvPr/>
        </p:nvSpPr>
        <p:spPr bwMode="auto">
          <a:xfrm>
            <a:off x="6735763" y="4851400"/>
            <a:ext cx="927100" cy="355600"/>
          </a:xfrm>
          <a:prstGeom prst="rect">
            <a:avLst/>
          </a:prstGeom>
          <a:noFill/>
          <a:ln w="9525">
            <a:noFill/>
            <a:miter lim="800000"/>
            <a:headEnd/>
            <a:tailEnd/>
          </a:ln>
        </p:spPr>
        <p:txBody>
          <a:bodyPr lIns="38100" tIns="38100" rIns="38100" bIns="38100"/>
          <a:lstStyle/>
          <a:p>
            <a:pPr algn="l"/>
            <a:r>
              <a:rPr lang="en-US" sz="1800">
                <a:latin typeface="Calibri Bold" charset="0"/>
                <a:ea typeface="MS PGothic" pitchFamily="34" charset="-128"/>
                <a:sym typeface="Calibri Bold" charset="0"/>
              </a:rPr>
              <a:t>0%</a:t>
            </a:r>
          </a:p>
        </p:txBody>
      </p:sp>
      <p:sp>
        <p:nvSpPr>
          <p:cNvPr id="24580" name="Rectangle 3"/>
          <p:cNvSpPr>
            <a:spLocks/>
          </p:cNvSpPr>
          <p:nvPr/>
        </p:nvSpPr>
        <p:spPr bwMode="auto">
          <a:xfrm>
            <a:off x="6300788" y="5870575"/>
            <a:ext cx="2654300" cy="939800"/>
          </a:xfrm>
          <a:prstGeom prst="rect">
            <a:avLst/>
          </a:prstGeom>
          <a:solidFill>
            <a:srgbClr val="F2DBDB"/>
          </a:solidFill>
          <a:ln w="12700" cap="rnd">
            <a:noFill/>
            <a:round/>
            <a:headEnd/>
            <a:tailEnd/>
          </a:ln>
        </p:spPr>
        <p:txBody>
          <a:bodyPr lIns="38100" tIns="38100" rIns="38100" bIns="38100"/>
          <a:lstStyle/>
          <a:p>
            <a:r>
              <a:rPr lang="en-US" sz="2000">
                <a:solidFill>
                  <a:srgbClr val="1F497D"/>
                </a:solidFill>
                <a:latin typeface="Arial Bold" charset="0"/>
                <a:ea typeface="MS PGothic" pitchFamily="34" charset="-128"/>
                <a:sym typeface="Arial Bold" charset="0"/>
              </a:rPr>
              <a:t>Average percent blister rust infection across each region</a:t>
            </a:r>
          </a:p>
        </p:txBody>
      </p:sp>
      <p:pic>
        <p:nvPicPr>
          <p:cNvPr id="24581" name="Picture 4"/>
          <p:cNvPicPr>
            <a:picLocks noChangeAspect="1" noChangeArrowheads="1"/>
          </p:cNvPicPr>
          <p:nvPr/>
        </p:nvPicPr>
        <p:blipFill>
          <a:blip r:embed="rId3" cstate="screen"/>
          <a:srcRect/>
          <a:stretch>
            <a:fillRect/>
          </a:stretch>
        </p:blipFill>
        <p:spPr bwMode="auto">
          <a:xfrm>
            <a:off x="571500" y="889000"/>
            <a:ext cx="4064000" cy="5943600"/>
          </a:xfrm>
          <a:prstGeom prst="rect">
            <a:avLst/>
          </a:prstGeom>
          <a:noFill/>
          <a:ln w="12700" cap="rnd">
            <a:noFill/>
            <a:round/>
            <a:headEnd/>
            <a:tailEnd/>
          </a:ln>
        </p:spPr>
      </p:pic>
      <p:sp>
        <p:nvSpPr>
          <p:cNvPr id="24582" name="Rectangle 5"/>
          <p:cNvSpPr>
            <a:spLocks/>
          </p:cNvSpPr>
          <p:nvPr/>
        </p:nvSpPr>
        <p:spPr bwMode="auto">
          <a:xfrm>
            <a:off x="2400300" y="76200"/>
            <a:ext cx="4343400" cy="635000"/>
          </a:xfrm>
          <a:prstGeom prst="rect">
            <a:avLst/>
          </a:prstGeom>
          <a:noFill/>
          <a:ln w="12700">
            <a:noFill/>
            <a:miter lim="800000"/>
            <a:headEnd/>
            <a:tailEnd/>
          </a:ln>
        </p:spPr>
        <p:txBody>
          <a:bodyPr lIns="0" tIns="0" rIns="0" bIns="0"/>
          <a:lstStyle/>
          <a:p>
            <a:pPr algn="l"/>
            <a:r>
              <a:rPr lang="en-US" sz="3600">
                <a:solidFill>
                  <a:srgbClr val="FFF959"/>
                </a:solidFill>
                <a:latin typeface="Calibri Bold" charset="0"/>
                <a:ea typeface="MS PGothic" pitchFamily="34" charset="-128"/>
                <a:sym typeface="Calibri Bold" charset="0"/>
              </a:rPr>
              <a:t>White pine blister rust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cstate="screen"/>
          <a:srcRect/>
          <a:stretch>
            <a:fillRect/>
          </a:stretch>
        </p:blipFill>
        <p:spPr bwMode="auto">
          <a:xfrm>
            <a:off x="-406400" y="-620713"/>
            <a:ext cx="9753600" cy="7567613"/>
          </a:xfrm>
          <a:prstGeom prst="rect">
            <a:avLst/>
          </a:prstGeom>
          <a:noFill/>
          <a:ln w="9525">
            <a:noFill/>
            <a:miter lim="800000"/>
            <a:headEnd/>
            <a:tailEnd/>
          </a:ln>
        </p:spPr>
      </p:pic>
      <p:sp>
        <p:nvSpPr>
          <p:cNvPr id="25603" name="Rectangle 2"/>
          <p:cNvSpPr>
            <a:spLocks/>
          </p:cNvSpPr>
          <p:nvPr/>
        </p:nvSpPr>
        <p:spPr bwMode="auto">
          <a:xfrm>
            <a:off x="3695700" y="6408738"/>
            <a:ext cx="5194300" cy="444500"/>
          </a:xfrm>
          <a:prstGeom prst="rect">
            <a:avLst/>
          </a:prstGeom>
          <a:noFill/>
          <a:ln w="9525">
            <a:noFill/>
            <a:miter lim="800000"/>
            <a:headEnd/>
            <a:tailEnd/>
          </a:ln>
        </p:spPr>
        <p:txBody>
          <a:bodyPr lIns="38100" tIns="38100" rIns="38100" bIns="38100"/>
          <a:lstStyle/>
          <a:p>
            <a:pPr algn="l"/>
            <a:r>
              <a:rPr lang="en-US" sz="2400">
                <a:solidFill>
                  <a:schemeClr val="tx1"/>
                </a:solidFill>
                <a:latin typeface="Calibri" pitchFamily="34" charset="0"/>
                <a:ea typeface="MS PGothic" pitchFamily="34" charset="-128"/>
                <a:sym typeface="Calibri" pitchFamily="34" charset="0"/>
              </a:rPr>
              <a:t>Raffa et al. 2008</a:t>
            </a:r>
          </a:p>
        </p:txBody>
      </p:sp>
      <p:sp>
        <p:nvSpPr>
          <p:cNvPr id="25604" name="Rectangle 3"/>
          <p:cNvSpPr>
            <a:spLocks/>
          </p:cNvSpPr>
          <p:nvPr/>
        </p:nvSpPr>
        <p:spPr bwMode="auto">
          <a:xfrm>
            <a:off x="-12700" y="177800"/>
            <a:ext cx="9156700" cy="1397000"/>
          </a:xfrm>
          <a:prstGeom prst="rect">
            <a:avLst/>
          </a:prstGeom>
          <a:noFill/>
          <a:ln w="12700" cap="rnd">
            <a:noFill/>
            <a:round/>
            <a:headEnd/>
            <a:tailEnd/>
          </a:ln>
        </p:spPr>
        <p:txBody>
          <a:bodyPr lIns="38100" tIns="38100" rIns="38100" bIns="38100"/>
          <a:lstStyle/>
          <a:p>
            <a:r>
              <a:rPr lang="en-US" sz="2400">
                <a:latin typeface="Arial Bold" charset="0"/>
                <a:ea typeface="MS PGothic" pitchFamily="34" charset="-128"/>
                <a:sym typeface="Arial Bold" charset="0"/>
              </a:rPr>
              <a:t>Total acres with mountain pine beetle-killed whitebark pine across the Western U.S. as of 2007: 470,000 with up to 90% mortality.</a:t>
            </a:r>
            <a:endParaRPr lang="en-US" sz="1800">
              <a:solidFill>
                <a:schemeClr val="tx1"/>
              </a:solidFill>
              <a:latin typeface="Calibri" pitchFamily="34" charset="0"/>
              <a:ea typeface="MS PGothic" pitchFamily="34" charset="-128"/>
              <a:sym typeface="Calibri" pitchFamily="34" charset="0"/>
            </a:endParaRPr>
          </a:p>
          <a:p>
            <a:r>
              <a:rPr lang="en-US" sz="1800">
                <a:latin typeface="Arial Bold" charset="0"/>
                <a:ea typeface="MS PGothic" pitchFamily="34" charset="-128"/>
                <a:sym typeface="Arial Bold" charset="0"/>
              </a:rPr>
              <a:t>(Gibson et al. 2008)</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cstate="screen"/>
          <a:srcRect/>
          <a:stretch>
            <a:fillRect/>
          </a:stretch>
        </p:blipFill>
        <p:spPr bwMode="auto">
          <a:xfrm>
            <a:off x="4343400" y="317500"/>
            <a:ext cx="4356100" cy="6210300"/>
          </a:xfrm>
          <a:prstGeom prst="rect">
            <a:avLst/>
          </a:prstGeom>
          <a:noFill/>
          <a:ln w="12700">
            <a:noFill/>
            <a:miter lim="800000"/>
            <a:headEnd/>
            <a:tailEnd/>
          </a:ln>
        </p:spPr>
      </p:pic>
      <p:sp>
        <p:nvSpPr>
          <p:cNvPr id="8195" name="Text Box 2"/>
          <p:cNvSpPr txBox="1">
            <a:spLocks noChangeArrowheads="1"/>
          </p:cNvSpPr>
          <p:nvPr/>
        </p:nvSpPr>
        <p:spPr bwMode="auto">
          <a:xfrm>
            <a:off x="8442325" y="6467475"/>
            <a:ext cx="244475" cy="254000"/>
          </a:xfrm>
          <a:prstGeom prst="rect">
            <a:avLst/>
          </a:prstGeom>
          <a:noFill/>
          <a:ln w="9525">
            <a:noFill/>
            <a:miter lim="800000"/>
            <a:headEnd/>
            <a:tailEnd/>
          </a:ln>
        </p:spPr>
        <p:txBody>
          <a:bodyPr wrap="none" anchor="ctr"/>
          <a:lstStyle/>
          <a:p>
            <a:pPr algn="r"/>
            <a:fld id="{D8E1B435-368A-4F76-B182-D7CCC83677DB}" type="slidenum">
              <a:rPr lang="en-US" sz="1200">
                <a:solidFill>
                  <a:schemeClr val="tx1"/>
                </a:solidFill>
                <a:latin typeface="Calibri" pitchFamily="34" charset="0"/>
                <a:ea typeface="MS PGothic" pitchFamily="34" charset="-128"/>
                <a:sym typeface="Calibri" pitchFamily="34" charset="0"/>
              </a:rPr>
              <a:pPr algn="r"/>
              <a:t>2</a:t>
            </a:fld>
            <a:endParaRPr lang="en-US" sz="1200">
              <a:solidFill>
                <a:schemeClr val="tx1"/>
              </a:solidFill>
              <a:latin typeface="Calibri" pitchFamily="34" charset="0"/>
              <a:ea typeface="MS PGothic" pitchFamily="34" charset="-128"/>
              <a:sym typeface="Calibri" pitchFamily="34" charset="0"/>
            </a:endParaRPr>
          </a:p>
        </p:txBody>
      </p:sp>
      <p:sp>
        <p:nvSpPr>
          <p:cNvPr id="8196" name="Rectangle 3"/>
          <p:cNvSpPr>
            <a:spLocks/>
          </p:cNvSpPr>
          <p:nvPr/>
        </p:nvSpPr>
        <p:spPr bwMode="auto">
          <a:xfrm>
            <a:off x="393700" y="314325"/>
            <a:ext cx="3949700" cy="1193800"/>
          </a:xfrm>
          <a:prstGeom prst="rect">
            <a:avLst/>
          </a:prstGeom>
          <a:noFill/>
          <a:ln w="12700" cap="rnd">
            <a:noFill/>
            <a:round/>
            <a:headEnd/>
            <a:tailEnd/>
          </a:ln>
        </p:spPr>
        <p:txBody>
          <a:bodyPr lIns="38100" tIns="38100" rIns="38100" bIns="38100"/>
          <a:lstStyle/>
          <a:p>
            <a:pPr>
              <a:spcBef>
                <a:spcPts val="2150"/>
              </a:spcBef>
            </a:pPr>
            <a:r>
              <a:rPr lang="en-US" sz="3600">
                <a:solidFill>
                  <a:srgbClr val="FFF959"/>
                </a:solidFill>
                <a:latin typeface="Calibri Bold" charset="0"/>
                <a:ea typeface="MS PGothic" pitchFamily="34" charset="-128"/>
                <a:sym typeface="Calibri Bold" charset="0"/>
              </a:rPr>
              <a:t>Whitebark pine (</a:t>
            </a:r>
            <a:r>
              <a:rPr lang="en-US" sz="3600">
                <a:solidFill>
                  <a:srgbClr val="FFF959"/>
                </a:solidFill>
                <a:latin typeface="Calibri Bold Italic" charset="0"/>
                <a:ea typeface="MS PGothic" pitchFamily="34" charset="-128"/>
                <a:sym typeface="Calibri Bold Italic" charset="0"/>
              </a:rPr>
              <a:t>Pinus albicaulis</a:t>
            </a:r>
            <a:r>
              <a:rPr lang="en-US" sz="3600">
                <a:solidFill>
                  <a:srgbClr val="FFF959"/>
                </a:solidFill>
                <a:latin typeface="Calibri Bold" charset="0"/>
                <a:ea typeface="MS PGothic" pitchFamily="34" charset="-128"/>
                <a:sym typeface="Calibri Bold" charset="0"/>
              </a:rPr>
              <a:t>)</a:t>
            </a:r>
          </a:p>
        </p:txBody>
      </p:sp>
      <p:sp>
        <p:nvSpPr>
          <p:cNvPr id="8197" name="Rectangle 4"/>
          <p:cNvSpPr>
            <a:spLocks/>
          </p:cNvSpPr>
          <p:nvPr/>
        </p:nvSpPr>
        <p:spPr bwMode="auto">
          <a:xfrm>
            <a:off x="647700" y="1803400"/>
            <a:ext cx="3441700" cy="4724400"/>
          </a:xfrm>
          <a:prstGeom prst="rect">
            <a:avLst/>
          </a:prstGeom>
          <a:noFill/>
          <a:ln w="12700" cap="rnd">
            <a:noFill/>
            <a:round/>
            <a:headEnd/>
            <a:tailEnd/>
          </a:ln>
        </p:spPr>
        <p:txBody>
          <a:bodyPr lIns="38100" tIns="38100" rIns="38100" bIns="38100"/>
          <a:lstStyle/>
          <a:p>
            <a:pPr marL="419100" indent="-419100" algn="l">
              <a:spcBef>
                <a:spcPts val="1675"/>
              </a:spcBef>
              <a:buClr>
                <a:srgbClr val="FFFFFF"/>
              </a:buClr>
              <a:buSzPct val="100000"/>
              <a:buFont typeface="Arial" pitchFamily="34" charset="0"/>
              <a:buChar char="•"/>
            </a:pPr>
            <a:r>
              <a:rPr lang="en-US" sz="2800">
                <a:solidFill>
                  <a:schemeClr val="tx1"/>
                </a:solidFill>
                <a:latin typeface="Calibri" pitchFamily="34" charset="0"/>
                <a:ea typeface="MS PGothic" pitchFamily="34" charset="-128"/>
                <a:sym typeface="Calibri" pitchFamily="34" charset="0"/>
              </a:rPr>
              <a:t>Upper subalpine and treeline conifer. </a:t>
            </a:r>
            <a:endParaRPr lang="en-US" sz="1800">
              <a:solidFill>
                <a:schemeClr val="tx1"/>
              </a:solidFill>
              <a:latin typeface="Calibri" pitchFamily="34" charset="0"/>
              <a:ea typeface="MS PGothic" pitchFamily="34" charset="-128"/>
              <a:sym typeface="Calibri" pitchFamily="34" charset="0"/>
            </a:endParaRPr>
          </a:p>
          <a:p>
            <a:pPr marL="419100" indent="-419100" algn="l">
              <a:spcBef>
                <a:spcPts val="1675"/>
              </a:spcBef>
              <a:buClr>
                <a:srgbClr val="FFFFFF"/>
              </a:buClr>
              <a:buSzPct val="100000"/>
              <a:buFont typeface="Arial" pitchFamily="34" charset="0"/>
              <a:buChar char="•"/>
            </a:pPr>
            <a:r>
              <a:rPr lang="en-US" sz="2800">
                <a:solidFill>
                  <a:schemeClr val="tx1"/>
                </a:solidFill>
                <a:latin typeface="Calibri" pitchFamily="34" charset="0"/>
                <a:ea typeface="MS PGothic" pitchFamily="34" charset="-128"/>
                <a:sym typeface="Calibri" pitchFamily="34" charset="0"/>
              </a:rPr>
              <a:t>Widely distributed throughout western North Amerca.</a:t>
            </a:r>
            <a:endParaRPr lang="en-US" sz="1800">
              <a:solidFill>
                <a:schemeClr val="tx1"/>
              </a:solidFill>
              <a:latin typeface="Calibri" pitchFamily="34" charset="0"/>
              <a:ea typeface="MS PGothic" pitchFamily="34" charset="-128"/>
              <a:sym typeface="Calibri" pitchFamily="34" charset="0"/>
            </a:endParaRPr>
          </a:p>
          <a:p>
            <a:pPr marL="419100" indent="-419100" algn="l">
              <a:spcBef>
                <a:spcPts val="1675"/>
              </a:spcBef>
              <a:buClr>
                <a:srgbClr val="FFFFFF"/>
              </a:buClr>
              <a:buSzPct val="100000"/>
              <a:buFont typeface="Arial" pitchFamily="34" charset="0"/>
              <a:buChar char="•"/>
            </a:pPr>
            <a:r>
              <a:rPr lang="en-US" sz="2800">
                <a:solidFill>
                  <a:schemeClr val="tx1"/>
                </a:solidFill>
                <a:latin typeface="Calibri" pitchFamily="34" charset="0"/>
                <a:ea typeface="MS PGothic" pitchFamily="34" charset="-128"/>
                <a:sym typeface="Calibri" pitchFamily="34" charset="0"/>
              </a:rPr>
              <a:t>37</a:t>
            </a:r>
            <a:r>
              <a:rPr lang="en-US" sz="2800" baseline="30000">
                <a:solidFill>
                  <a:schemeClr val="tx1"/>
                </a:solidFill>
                <a:latin typeface="Calibri" pitchFamily="34" charset="0"/>
                <a:ea typeface="MS PGothic" pitchFamily="34" charset="-128"/>
                <a:sym typeface="Calibri" pitchFamily="34" charset="0"/>
              </a:rPr>
              <a:t>o</a:t>
            </a:r>
            <a:r>
              <a:rPr lang="en-US" sz="2800">
                <a:solidFill>
                  <a:schemeClr val="tx1"/>
                </a:solidFill>
                <a:latin typeface="Calibri" pitchFamily="34" charset="0"/>
                <a:ea typeface="MS PGothic" pitchFamily="34" charset="-128"/>
                <a:sym typeface="Calibri" pitchFamily="34" charset="0"/>
              </a:rPr>
              <a:t> to 55</a:t>
            </a:r>
            <a:r>
              <a:rPr lang="en-US" sz="2800" baseline="30000">
                <a:solidFill>
                  <a:schemeClr val="tx1"/>
                </a:solidFill>
                <a:latin typeface="Calibri" pitchFamily="34" charset="0"/>
                <a:ea typeface="MS PGothic" pitchFamily="34" charset="-128"/>
                <a:sym typeface="Calibri" pitchFamily="34" charset="0"/>
              </a:rPr>
              <a:t>o </a:t>
            </a:r>
            <a:r>
              <a:rPr lang="en-US" sz="2800">
                <a:solidFill>
                  <a:schemeClr val="tx1"/>
                </a:solidFill>
                <a:latin typeface="Calibri" pitchFamily="34" charset="0"/>
                <a:ea typeface="MS PGothic" pitchFamily="34" charset="-128"/>
                <a:sym typeface="Calibri" pitchFamily="34" charset="0"/>
              </a:rPr>
              <a:t>N lat.</a:t>
            </a:r>
            <a:endParaRPr lang="en-US" sz="1800">
              <a:solidFill>
                <a:schemeClr val="tx1"/>
              </a:solidFill>
              <a:latin typeface="Calibri" pitchFamily="34" charset="0"/>
              <a:ea typeface="MS PGothic" pitchFamily="34" charset="-128"/>
              <a:sym typeface="Calibri" pitchFamily="34" charset="0"/>
            </a:endParaRPr>
          </a:p>
          <a:p>
            <a:pPr marL="419100" indent="-419100" algn="l">
              <a:spcBef>
                <a:spcPts val="1675"/>
              </a:spcBef>
              <a:buClr>
                <a:srgbClr val="FFFFFF"/>
              </a:buClr>
              <a:buSzPct val="100000"/>
              <a:buFont typeface="Arial" pitchFamily="34" charset="0"/>
              <a:buChar char="•"/>
            </a:pPr>
            <a:r>
              <a:rPr lang="en-US" sz="2800">
                <a:solidFill>
                  <a:schemeClr val="tx1"/>
                </a:solidFill>
                <a:latin typeface="Calibri" pitchFamily="34" charset="0"/>
                <a:ea typeface="MS PGothic" pitchFamily="34" charset="-128"/>
                <a:sym typeface="Calibri" pitchFamily="34" charset="0"/>
              </a:rPr>
              <a:t>107  to 128</a:t>
            </a:r>
            <a:r>
              <a:rPr lang="en-US" sz="2800" baseline="30000">
                <a:solidFill>
                  <a:schemeClr val="tx1"/>
                </a:solidFill>
                <a:latin typeface="Calibri" pitchFamily="34" charset="0"/>
                <a:ea typeface="MS PGothic" pitchFamily="34" charset="-128"/>
                <a:sym typeface="Calibri" pitchFamily="34" charset="0"/>
              </a:rPr>
              <a:t>o  </a:t>
            </a:r>
            <a:r>
              <a:rPr lang="en-US" sz="2800">
                <a:solidFill>
                  <a:schemeClr val="tx1"/>
                </a:solidFill>
                <a:latin typeface="Calibri" pitchFamily="34" charset="0"/>
                <a:ea typeface="MS PGothic" pitchFamily="34" charset="-128"/>
                <a:sym typeface="Calibri" pitchFamily="34" charset="0"/>
              </a:rPr>
              <a:t>W long.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2" cstate="screen"/>
          <a:srcRect/>
          <a:stretch>
            <a:fillRect/>
          </a:stretch>
        </p:blipFill>
        <p:spPr bwMode="auto">
          <a:xfrm>
            <a:off x="152400" y="1676400"/>
            <a:ext cx="3949700" cy="4051300"/>
          </a:xfrm>
          <a:prstGeom prst="rect">
            <a:avLst/>
          </a:prstGeom>
          <a:noFill/>
          <a:ln w="12700" cap="rnd">
            <a:noFill/>
            <a:round/>
            <a:headEnd/>
            <a:tailEnd/>
          </a:ln>
        </p:spPr>
      </p:pic>
      <p:pic>
        <p:nvPicPr>
          <p:cNvPr id="26627" name="Picture 2"/>
          <p:cNvPicPr>
            <a:picLocks noChangeAspect="1" noChangeArrowheads="1"/>
          </p:cNvPicPr>
          <p:nvPr/>
        </p:nvPicPr>
        <p:blipFill>
          <a:blip r:embed="rId3" cstate="screen"/>
          <a:srcRect/>
          <a:stretch>
            <a:fillRect/>
          </a:stretch>
        </p:blipFill>
        <p:spPr bwMode="auto">
          <a:xfrm>
            <a:off x="4203700" y="3530600"/>
            <a:ext cx="4711700" cy="3263900"/>
          </a:xfrm>
          <a:prstGeom prst="rect">
            <a:avLst/>
          </a:prstGeom>
          <a:noFill/>
          <a:ln w="12700" cap="rnd">
            <a:noFill/>
            <a:round/>
            <a:headEnd/>
            <a:tailEnd/>
          </a:ln>
        </p:spPr>
      </p:pic>
      <p:pic>
        <p:nvPicPr>
          <p:cNvPr id="26628" name="Picture 3"/>
          <p:cNvPicPr>
            <a:picLocks noChangeAspect="1" noChangeArrowheads="1"/>
          </p:cNvPicPr>
          <p:nvPr/>
        </p:nvPicPr>
        <p:blipFill>
          <a:blip r:embed="rId4" cstate="screen"/>
          <a:srcRect/>
          <a:stretch>
            <a:fillRect/>
          </a:stretch>
        </p:blipFill>
        <p:spPr bwMode="auto">
          <a:xfrm>
            <a:off x="4230688" y="0"/>
            <a:ext cx="4673600" cy="3441700"/>
          </a:xfrm>
          <a:prstGeom prst="rect">
            <a:avLst/>
          </a:prstGeom>
          <a:noFill/>
          <a:ln w="9525">
            <a:noFill/>
            <a:miter lim="800000"/>
            <a:headEnd/>
            <a:tailEnd/>
          </a:ln>
        </p:spPr>
      </p:pic>
      <p:sp>
        <p:nvSpPr>
          <p:cNvPr id="2" name="Rectangle 4"/>
          <p:cNvSpPr>
            <a:spLocks/>
          </p:cNvSpPr>
          <p:nvPr/>
        </p:nvSpPr>
        <p:spPr bwMode="auto">
          <a:xfrm>
            <a:off x="749300" y="173038"/>
            <a:ext cx="2755900" cy="1130300"/>
          </a:xfrm>
          <a:prstGeom prst="rect">
            <a:avLst/>
          </a:prstGeom>
          <a:noFill/>
          <a:ln>
            <a:noFill/>
          </a:ln>
          <a:extLst>
            <a:ext uri="{909E8E84-426E-40dd-AFC4-6F175D3DCCD1}"/>
            <a:ext uri="{91240B29-F687-4f45-9708-019B960494DF}"/>
          </a:extLst>
        </p:spPr>
        <p:txBody>
          <a:bodyPr lIns="38100" tIns="38100" rIns="38100" bIns="38100"/>
          <a:lstStyle/>
          <a:p>
            <a:pPr>
              <a:defRPr/>
            </a:pPr>
            <a:r>
              <a:rPr lang="en-US" sz="3600">
                <a:solidFill>
                  <a:srgbClr val="FFF959"/>
                </a:solidFill>
                <a:effectLst>
                  <a:outerShdw blurRad="38100" dist="38100" dir="2700000" algn="tl">
                    <a:srgbClr val="000000"/>
                  </a:outerShdw>
                </a:effectLst>
                <a:latin typeface="Arial Bold" charset="0"/>
                <a:ea typeface="MS PGothic" pitchFamily="34" charset="-128"/>
                <a:sym typeface="Arial Bold" charset="0"/>
              </a:rPr>
              <a:t>Mountain</a:t>
            </a:r>
          </a:p>
          <a:p>
            <a:pPr>
              <a:defRPr/>
            </a:pPr>
            <a:r>
              <a:rPr lang="en-US" sz="3600">
                <a:solidFill>
                  <a:srgbClr val="FFF959"/>
                </a:solidFill>
                <a:effectLst>
                  <a:outerShdw blurRad="38100" dist="38100" dir="2700000" algn="tl">
                    <a:srgbClr val="000000"/>
                  </a:outerShdw>
                </a:effectLst>
                <a:latin typeface="Arial Bold" charset="0"/>
                <a:ea typeface="MS PGothic" pitchFamily="34" charset="-128"/>
                <a:sym typeface="Arial Bold" charset="0"/>
              </a:rPr>
              <a:t> pine beetle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2" cstate="screen"/>
          <a:srcRect/>
          <a:stretch>
            <a:fillRect/>
          </a:stretch>
        </p:blipFill>
        <p:spPr bwMode="auto">
          <a:xfrm>
            <a:off x="3175" y="1346200"/>
            <a:ext cx="9153525" cy="5588000"/>
          </a:xfrm>
          <a:prstGeom prst="rect">
            <a:avLst/>
          </a:prstGeom>
          <a:noFill/>
          <a:ln w="9525">
            <a:noFill/>
            <a:round/>
            <a:headEnd/>
            <a:tailEnd/>
          </a:ln>
        </p:spPr>
      </p:pic>
      <p:sp>
        <p:nvSpPr>
          <p:cNvPr id="27651" name="Rectangle 2"/>
          <p:cNvSpPr>
            <a:spLocks/>
          </p:cNvSpPr>
          <p:nvPr/>
        </p:nvSpPr>
        <p:spPr bwMode="auto">
          <a:xfrm>
            <a:off x="152400" y="0"/>
            <a:ext cx="8839200" cy="1320800"/>
          </a:xfrm>
          <a:prstGeom prst="rect">
            <a:avLst/>
          </a:prstGeom>
          <a:noFill/>
          <a:ln w="9525">
            <a:noFill/>
            <a:round/>
            <a:headEnd/>
            <a:tailEnd/>
          </a:ln>
        </p:spPr>
        <p:txBody>
          <a:bodyPr lIns="38100" tIns="38100" rIns="38100" bIns="38100"/>
          <a:lstStyle/>
          <a:p>
            <a:pPr>
              <a:spcBef>
                <a:spcPts val="1438"/>
              </a:spcBef>
            </a:pPr>
            <a:r>
              <a:rPr lang="en-US" sz="3600">
                <a:solidFill>
                  <a:srgbClr val="FFF959"/>
                </a:solidFill>
                <a:latin typeface="Arial Bold" charset="0"/>
                <a:ea typeface="MS PGothic" pitchFamily="34" charset="-128"/>
                <a:sym typeface="Arial Bold" charset="0"/>
              </a:rPr>
              <a:t>Avalanche Peak, </a:t>
            </a:r>
          </a:p>
          <a:p>
            <a:pPr>
              <a:spcBef>
                <a:spcPts val="1438"/>
              </a:spcBef>
            </a:pPr>
            <a:r>
              <a:rPr lang="en-US" sz="3600">
                <a:solidFill>
                  <a:srgbClr val="FFF959"/>
                </a:solidFill>
                <a:latin typeface="Arial Bold" charset="0"/>
                <a:ea typeface="MS PGothic" pitchFamily="34" charset="-128"/>
                <a:sym typeface="Arial Bold" charset="0"/>
              </a:rPr>
              <a:t>Yellowstone National Park,  EcoFlight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cstate="screen"/>
          <a:srcRect/>
          <a:stretch>
            <a:fillRect/>
          </a:stretch>
        </p:blipFill>
        <p:spPr bwMode="auto">
          <a:xfrm>
            <a:off x="533400" y="0"/>
            <a:ext cx="8069263" cy="6870700"/>
          </a:xfrm>
          <a:prstGeom prst="rect">
            <a:avLst/>
          </a:prstGeom>
          <a:noFill/>
          <a:ln w="12700">
            <a:noFill/>
            <a:miter lim="800000"/>
            <a:headEnd/>
            <a:tailEnd/>
          </a:ln>
        </p:spPr>
      </p:pic>
      <p:sp>
        <p:nvSpPr>
          <p:cNvPr id="28675" name="Rectangle 2"/>
          <p:cNvSpPr>
            <a:spLocks/>
          </p:cNvSpPr>
          <p:nvPr/>
        </p:nvSpPr>
        <p:spPr bwMode="auto">
          <a:xfrm>
            <a:off x="3441700" y="6519863"/>
            <a:ext cx="2260600" cy="355600"/>
          </a:xfrm>
          <a:prstGeom prst="rect">
            <a:avLst/>
          </a:prstGeom>
          <a:noFill/>
          <a:ln w="9525">
            <a:noFill/>
            <a:miter lim="800000"/>
            <a:headEnd/>
            <a:tailEnd/>
          </a:ln>
        </p:spPr>
        <p:txBody>
          <a:bodyPr lIns="38100" tIns="38100" rIns="38100" bIns="38100"/>
          <a:lstStyle/>
          <a:p>
            <a:pPr algn="l">
              <a:spcBef>
                <a:spcPts val="1200"/>
              </a:spcBef>
            </a:pPr>
            <a:r>
              <a:rPr lang="en-US" sz="1800">
                <a:latin typeface="Calibri" pitchFamily="34" charset="0"/>
                <a:ea typeface="MS PGothic" pitchFamily="34" charset="-128"/>
                <a:sym typeface="Calibri" pitchFamily="34" charset="0"/>
              </a:rPr>
              <a:t>(Warwell et al. 2007)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2" cstate="screen"/>
          <a:srcRect/>
          <a:stretch>
            <a:fillRect/>
          </a:stretch>
        </p:blipFill>
        <p:spPr bwMode="auto">
          <a:xfrm>
            <a:off x="-1181100" y="-6350"/>
            <a:ext cx="10323513" cy="6869113"/>
          </a:xfrm>
          <a:prstGeom prst="rect">
            <a:avLst/>
          </a:prstGeom>
          <a:noFill/>
          <a:ln w="12700">
            <a:noFill/>
            <a:miter lim="800000"/>
            <a:headEnd/>
            <a:tailEnd/>
          </a:ln>
        </p:spPr>
      </p:pic>
      <p:sp>
        <p:nvSpPr>
          <p:cNvPr id="29699" name="Rectangle 2"/>
          <p:cNvSpPr>
            <a:spLocks/>
          </p:cNvSpPr>
          <p:nvPr/>
        </p:nvSpPr>
        <p:spPr bwMode="auto">
          <a:xfrm>
            <a:off x="423863" y="114300"/>
            <a:ext cx="8293100" cy="3060700"/>
          </a:xfrm>
          <a:prstGeom prst="rect">
            <a:avLst/>
          </a:prstGeom>
          <a:solidFill>
            <a:srgbClr val="EEECE1">
              <a:alpha val="14902"/>
            </a:srgbClr>
          </a:solidFill>
          <a:ln w="12700" cap="rnd">
            <a:noFill/>
            <a:round/>
            <a:headEnd/>
            <a:tailEnd/>
          </a:ln>
        </p:spPr>
        <p:txBody>
          <a:bodyPr lIns="38100" tIns="38100" rIns="38100" bIns="38100"/>
          <a:lstStyle/>
          <a:p>
            <a:r>
              <a:rPr lang="en-US" sz="3200">
                <a:latin typeface="Calibri Bold" charset="0"/>
                <a:ea typeface="MS PGothic" pitchFamily="34" charset="-128"/>
                <a:sym typeface="Calibri Bold" charset="0"/>
              </a:rPr>
              <a:t>Without whitebark pine:</a:t>
            </a:r>
          </a:p>
          <a:p>
            <a:pPr algn="l"/>
            <a:endParaRPr lang="en-US" sz="1800">
              <a:solidFill>
                <a:schemeClr val="tx1"/>
              </a:solidFill>
              <a:latin typeface="Calibri" pitchFamily="34" charset="0"/>
              <a:ea typeface="MS PGothic" pitchFamily="34" charset="-128"/>
              <a:sym typeface="Calibri" pitchFamily="34" charset="0"/>
            </a:endParaRPr>
          </a:p>
          <a:p>
            <a:pPr algn="just"/>
            <a:endParaRPr lang="en-US" sz="2400">
              <a:solidFill>
                <a:schemeClr val="tx1"/>
              </a:solidFill>
              <a:latin typeface="Calibri" pitchFamily="34" charset="0"/>
              <a:ea typeface="MS PGothic" pitchFamily="34" charset="-128"/>
              <a:sym typeface="Calibri" pitchFamily="34" charset="0"/>
            </a:endParaRPr>
          </a:p>
          <a:p>
            <a:pPr algn="just">
              <a:buClr>
                <a:srgbClr val="000000"/>
              </a:buClr>
              <a:buSzPct val="100000"/>
              <a:buFont typeface="Arial" pitchFamily="34" charset="0"/>
              <a:buChar char="•"/>
            </a:pPr>
            <a:r>
              <a:rPr lang="en-US" sz="2400">
                <a:latin typeface="Calibri" pitchFamily="34" charset="0"/>
                <a:ea typeface="MS PGothic" pitchFamily="34" charset="-128"/>
                <a:sym typeface="Calibri" pitchFamily="34" charset="0"/>
              </a:rPr>
              <a:t>Grizzlies wander widely in search of pre-hibernation food.</a:t>
            </a:r>
            <a:endParaRPr lang="en-US" sz="2400">
              <a:solidFill>
                <a:schemeClr val="tx1"/>
              </a:solidFill>
              <a:latin typeface="Calibri" pitchFamily="34" charset="0"/>
              <a:ea typeface="MS PGothic" pitchFamily="34" charset="-128"/>
              <a:sym typeface="Calibri" pitchFamily="34" charset="0"/>
            </a:endParaRPr>
          </a:p>
          <a:p>
            <a:pPr algn="just">
              <a:buClr>
                <a:srgbClr val="000000"/>
              </a:buClr>
              <a:buSzPct val="100000"/>
              <a:buFont typeface="Arial" pitchFamily="34" charset="0"/>
              <a:buChar char="•"/>
            </a:pPr>
            <a:r>
              <a:rPr lang="en-US" sz="2400">
                <a:latin typeface="Calibri" pitchFamily="34" charset="0"/>
                <a:ea typeface="MS PGothic" pitchFamily="34" charset="-128"/>
                <a:sym typeface="Calibri" pitchFamily="34" charset="0"/>
              </a:rPr>
              <a:t>Forest regeneration takes longer after fire.</a:t>
            </a:r>
            <a:endParaRPr lang="en-US" sz="2400">
              <a:solidFill>
                <a:schemeClr val="tx1"/>
              </a:solidFill>
              <a:latin typeface="Calibri" pitchFamily="34" charset="0"/>
              <a:ea typeface="MS PGothic" pitchFamily="34" charset="-128"/>
              <a:sym typeface="Calibri" pitchFamily="34" charset="0"/>
            </a:endParaRPr>
          </a:p>
          <a:p>
            <a:pPr algn="just">
              <a:buClr>
                <a:srgbClr val="000000"/>
              </a:buClr>
              <a:buSzPct val="100000"/>
              <a:buFont typeface="Arial" pitchFamily="34" charset="0"/>
              <a:buChar char="•"/>
            </a:pPr>
            <a:r>
              <a:rPr lang="en-US" sz="2400">
                <a:latin typeface="Calibri" pitchFamily="34" charset="0"/>
                <a:ea typeface="MS PGothic" pitchFamily="34" charset="-128"/>
                <a:sym typeface="Calibri" pitchFamily="34" charset="0"/>
              </a:rPr>
              <a:t>On harsh sites, less treeline vegetation.</a:t>
            </a:r>
            <a:endParaRPr lang="en-US" sz="2400">
              <a:solidFill>
                <a:schemeClr val="tx1"/>
              </a:solidFill>
              <a:latin typeface="Calibri" pitchFamily="34" charset="0"/>
              <a:ea typeface="MS PGothic" pitchFamily="34" charset="-128"/>
              <a:sym typeface="Calibri" pitchFamily="34" charset="0"/>
            </a:endParaRPr>
          </a:p>
          <a:p>
            <a:pPr algn="just">
              <a:buClr>
                <a:srgbClr val="000000"/>
              </a:buClr>
              <a:buSzPct val="100000"/>
              <a:buFont typeface="Arial" pitchFamily="34" charset="0"/>
              <a:buChar char="•"/>
            </a:pPr>
            <a:r>
              <a:rPr lang="en-US" sz="2400">
                <a:latin typeface="Calibri" pitchFamily="34" charset="0"/>
                <a:ea typeface="MS PGothic" pitchFamily="34" charset="-128"/>
                <a:sym typeface="Calibri" pitchFamily="34" charset="0"/>
              </a:rPr>
              <a:t>The </a:t>
            </a:r>
            <a:r>
              <a:rPr lang="ja-JP" altLang="en-US" sz="2400">
                <a:latin typeface="Arial" pitchFamily="34" charset="0"/>
                <a:ea typeface="MS PGothic" pitchFamily="34" charset="-128"/>
                <a:sym typeface="Calibri" pitchFamily="34" charset="0"/>
              </a:rPr>
              <a:t>“</a:t>
            </a:r>
            <a:r>
              <a:rPr lang="en-US" altLang="ja-JP" sz="2400">
                <a:latin typeface="Calibri" pitchFamily="34" charset="0"/>
                <a:ea typeface="MS PGothic" pitchFamily="34" charset="-128"/>
                <a:sym typeface="Calibri" pitchFamily="34" charset="0"/>
              </a:rPr>
              <a:t>water towers</a:t>
            </a:r>
            <a:r>
              <a:rPr lang="ja-JP" altLang="en-US" sz="2400">
                <a:latin typeface="Arial" pitchFamily="34" charset="0"/>
                <a:ea typeface="MS PGothic" pitchFamily="34" charset="-128"/>
                <a:sym typeface="Calibri" pitchFamily="34" charset="0"/>
              </a:rPr>
              <a:t>”</a:t>
            </a:r>
            <a:r>
              <a:rPr lang="en-US" altLang="ja-JP" sz="2400">
                <a:latin typeface="Calibri" pitchFamily="34" charset="0"/>
                <a:ea typeface="MS PGothic" pitchFamily="34" charset="-128"/>
                <a:sym typeface="Calibri" pitchFamily="34" charset="0"/>
              </a:rPr>
              <a:t> are not as effective.</a:t>
            </a:r>
            <a:endParaRPr lang="en-US" altLang="ja-JP" sz="2400">
              <a:solidFill>
                <a:schemeClr val="tx1"/>
              </a:solidFill>
              <a:latin typeface="Calibri" pitchFamily="34" charset="0"/>
              <a:ea typeface="MS PGothic" pitchFamily="34" charset="-128"/>
              <a:sym typeface="Calibri" pitchFamily="34" charset="0"/>
            </a:endParaRPr>
          </a:p>
          <a:p>
            <a:pPr algn="just">
              <a:buClr>
                <a:srgbClr val="000000"/>
              </a:buClr>
              <a:buSzPct val="100000"/>
              <a:buFont typeface="Arial" pitchFamily="34" charset="0"/>
              <a:buChar char="•"/>
            </a:pPr>
            <a:r>
              <a:rPr lang="en-US" sz="2400">
                <a:latin typeface="Calibri" pitchFamily="34" charset="0"/>
                <a:ea typeface="MS PGothic" pitchFamily="34" charset="-128"/>
                <a:sym typeface="Calibri" pitchFamily="34" charset="0"/>
              </a:rPr>
              <a:t>Treeline response to climate change delayed.</a:t>
            </a:r>
          </a:p>
        </p:txBody>
      </p:sp>
      <p:sp>
        <p:nvSpPr>
          <p:cNvPr id="2" name="Rectangle 3"/>
          <p:cNvSpPr>
            <a:spLocks/>
          </p:cNvSpPr>
          <p:nvPr/>
        </p:nvSpPr>
        <p:spPr bwMode="auto">
          <a:xfrm>
            <a:off x="5842000" y="6456363"/>
            <a:ext cx="4432300" cy="355600"/>
          </a:xfrm>
          <a:prstGeom prst="rect">
            <a:avLst/>
          </a:prstGeom>
          <a:noFill/>
          <a:ln>
            <a:noFill/>
          </a:ln>
          <a:extLst>
            <a:ext uri="{909E8E84-426E-40dd-AFC4-6F175D3DCCD1}"/>
            <a:ext uri="{91240B29-F687-4f45-9708-019B960494DF}"/>
          </a:extLst>
        </p:spPr>
        <p:txBody>
          <a:bodyPr lIns="38100" tIns="38100" rIns="38100" bIns="38100"/>
          <a:lstStyle/>
          <a:p>
            <a:pPr algn="l">
              <a:defRPr/>
            </a:pPr>
            <a:r>
              <a:rPr lang="en-US" sz="2000">
                <a:solidFill>
                  <a:schemeClr val="tx1"/>
                </a:solidFill>
                <a:effectLst>
                  <a:outerShdw blurRad="38100" dist="38100" dir="2700000" algn="tl">
                    <a:srgbClr val="C0C0C0"/>
                  </a:outerShdw>
                </a:effectLst>
                <a:latin typeface="Arial Bold" charset="0"/>
                <a:ea typeface="MS PGothic" pitchFamily="34" charset="-128"/>
                <a:sym typeface="Arial Bold" charset="0"/>
              </a:rPr>
              <a:t>Blackfeet Tribal Lands, MT</a:t>
            </a:r>
          </a:p>
        </p:txBody>
      </p:sp>
      <p:sp>
        <p:nvSpPr>
          <p:cNvPr id="29701" name="TextBox 1"/>
          <p:cNvSpPr txBox="1">
            <a:spLocks noChangeArrowheads="1"/>
          </p:cNvSpPr>
          <p:nvPr/>
        </p:nvSpPr>
        <p:spPr bwMode="auto">
          <a:xfrm>
            <a:off x="-15875" y="3657600"/>
            <a:ext cx="9144000" cy="1200150"/>
          </a:xfrm>
          <a:prstGeom prst="rect">
            <a:avLst/>
          </a:prstGeom>
          <a:solidFill>
            <a:schemeClr val="bg2">
              <a:alpha val="67058"/>
            </a:schemeClr>
          </a:solidFill>
          <a:ln w="9525">
            <a:noFill/>
            <a:miter lim="800000"/>
            <a:headEnd/>
            <a:tailEnd/>
          </a:ln>
        </p:spPr>
        <p:txBody>
          <a:bodyPr>
            <a:spAutoFit/>
          </a:bodyPr>
          <a:lstStyle/>
          <a:p>
            <a:r>
              <a:rPr lang="en-US" sz="2400">
                <a:solidFill>
                  <a:srgbClr val="FFFFFF"/>
                </a:solidFill>
              </a:rPr>
              <a:t>Whitebark pine is so widely distributed, its extinction or even local extirpation will have significant consequences for forest composition, ecological function and ecosystem services.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20700" y="279400"/>
            <a:ext cx="8229600" cy="584200"/>
          </a:xfrm>
        </p:spPr>
        <p:txBody>
          <a:bodyPr/>
          <a:lstStyle/>
          <a:p>
            <a:pPr eaLnBrk="1" hangingPunct="1"/>
            <a:r>
              <a:rPr lang="en-US" sz="3600" smtClean="0">
                <a:solidFill>
                  <a:srgbClr val="FFF959"/>
                </a:solidFill>
                <a:latin typeface="Arial Bold" charset="0"/>
                <a:cs typeface="Arial Bold" charset="0"/>
                <a:sym typeface="Arial Bold" charset="0"/>
              </a:rPr>
              <a:t>Whitebark pine restoration</a:t>
            </a:r>
            <a:endParaRPr lang="en-US" sz="3600" smtClean="0">
              <a:solidFill>
                <a:srgbClr val="FFF959"/>
              </a:solidFill>
              <a:latin typeface="Arial Bold" charset="0"/>
              <a:ea typeface="ヒラギノ角ゴ ProN W6" charset="-128"/>
              <a:sym typeface="Arial Bold" charset="0"/>
            </a:endParaRPr>
          </a:p>
        </p:txBody>
      </p:sp>
      <p:pic>
        <p:nvPicPr>
          <p:cNvPr id="30723" name="Picture 2"/>
          <p:cNvPicPr>
            <a:picLocks noChangeAspect="1" noChangeArrowheads="1"/>
          </p:cNvPicPr>
          <p:nvPr/>
        </p:nvPicPr>
        <p:blipFill>
          <a:blip r:embed="rId2" cstate="screen"/>
          <a:srcRect/>
          <a:stretch>
            <a:fillRect/>
          </a:stretch>
        </p:blipFill>
        <p:spPr bwMode="auto">
          <a:xfrm>
            <a:off x="4546600" y="3113088"/>
            <a:ext cx="4354513" cy="2895600"/>
          </a:xfrm>
          <a:prstGeom prst="rect">
            <a:avLst/>
          </a:prstGeom>
          <a:noFill/>
          <a:ln w="12700" cap="rnd">
            <a:noFill/>
            <a:round/>
            <a:headEnd/>
            <a:tailEnd/>
          </a:ln>
        </p:spPr>
      </p:pic>
      <p:pic>
        <p:nvPicPr>
          <p:cNvPr id="30724" name="Picture 3"/>
          <p:cNvPicPr>
            <a:picLocks noChangeAspect="1" noChangeArrowheads="1"/>
          </p:cNvPicPr>
          <p:nvPr/>
        </p:nvPicPr>
        <p:blipFill>
          <a:blip r:embed="rId3" cstate="screen"/>
          <a:srcRect/>
          <a:stretch>
            <a:fillRect/>
          </a:stretch>
        </p:blipFill>
        <p:spPr bwMode="auto">
          <a:xfrm>
            <a:off x="169863" y="2501900"/>
            <a:ext cx="4008437" cy="4102100"/>
          </a:xfrm>
          <a:prstGeom prst="rect">
            <a:avLst/>
          </a:prstGeom>
          <a:noFill/>
          <a:ln w="12700" cap="rnd">
            <a:noFill/>
            <a:round/>
            <a:headEnd/>
            <a:tailEnd/>
          </a:ln>
        </p:spPr>
      </p:pic>
      <p:sp>
        <p:nvSpPr>
          <p:cNvPr id="32772" name="Rectangle 4"/>
          <p:cNvSpPr>
            <a:spLocks/>
          </p:cNvSpPr>
          <p:nvPr/>
        </p:nvSpPr>
        <p:spPr bwMode="auto">
          <a:xfrm>
            <a:off x="450850" y="1092200"/>
            <a:ext cx="8356600" cy="1181100"/>
          </a:xfrm>
          <a:prstGeom prst="rect">
            <a:avLst/>
          </a:prstGeom>
          <a:solidFill>
            <a:schemeClr val="accent1">
              <a:alpha val="30980"/>
            </a:schemeClr>
          </a:solidFill>
          <a:ln>
            <a:noFill/>
          </a:ln>
          <a:extLst>
            <a:ext uri="{91240B29-F687-4f45-9708-019B960494DF}"/>
          </a:extLst>
        </p:spPr>
        <p:txBody>
          <a:bodyPr lIns="38100" tIns="38100" rIns="38100" bIns="38100"/>
          <a:lstStyle/>
          <a:p>
            <a:pPr marL="419100" indent="-419100" algn="l">
              <a:buClr>
                <a:srgbClr val="FFFFFF"/>
              </a:buClr>
              <a:buSzPct val="100000"/>
              <a:buFont typeface="Arial" pitchFamily="34" charset="0"/>
              <a:buChar char="•"/>
              <a:defRPr/>
            </a:pPr>
            <a:r>
              <a:rPr lang="en-US" sz="2400">
                <a:solidFill>
                  <a:schemeClr val="tx1"/>
                </a:solidFill>
                <a:effectLst>
                  <a:outerShdw blurRad="38100" dist="38100" dir="2700000" algn="tl">
                    <a:srgbClr val="000000"/>
                  </a:outerShdw>
                </a:effectLst>
                <a:latin typeface="Calibri" pitchFamily="34" charset="0"/>
                <a:ea typeface="MS PGothic" pitchFamily="34" charset="-128"/>
                <a:sym typeface="Calibri" pitchFamily="34" charset="0"/>
              </a:rPr>
              <a:t>Strategy: speed up natural selection by developing and planting blister-rust resistant seedlings.</a:t>
            </a:r>
            <a:endParaRPr lang="en-US" sz="2400">
              <a:solidFill>
                <a:schemeClr val="tx1"/>
              </a:solidFill>
              <a:latin typeface="Calibri" pitchFamily="34" charset="0"/>
              <a:ea typeface="MS PGothic" pitchFamily="34" charset="-128"/>
              <a:sym typeface="Calibri" pitchFamily="34" charset="0"/>
            </a:endParaRPr>
          </a:p>
          <a:p>
            <a:pPr marL="419100" indent="-419100" algn="l">
              <a:buClr>
                <a:srgbClr val="FFFFFF"/>
              </a:buClr>
              <a:buSzPct val="100000"/>
              <a:buFont typeface="Arial" pitchFamily="34" charset="0"/>
              <a:buChar char="•"/>
              <a:defRPr/>
            </a:pPr>
            <a:r>
              <a:rPr lang="en-US" sz="2400">
                <a:solidFill>
                  <a:schemeClr val="tx1"/>
                </a:solidFill>
                <a:effectLst>
                  <a:outerShdw blurRad="38100" dist="38100" dir="2700000" algn="tl">
                    <a:srgbClr val="000000"/>
                  </a:outerShdw>
                </a:effectLst>
                <a:latin typeface="Calibri" pitchFamily="34" charset="0"/>
                <a:ea typeface="MS PGothic" pitchFamily="34" charset="-128"/>
                <a:sym typeface="Calibri" pitchFamily="34" charset="0"/>
              </a:rPr>
              <a:t>Replace the seed dispersal services of nutcrackers.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ph type="title"/>
          </p:nvPr>
        </p:nvSpPr>
        <p:spPr bwMode="auto">
          <a:xfrm>
            <a:off x="2641600" y="12700"/>
            <a:ext cx="3860800" cy="685800"/>
          </a:xfrm>
          <a:noFill/>
          <a:ln w="12700">
            <a:miter lim="800000"/>
            <a:headEnd/>
            <a:tailEnd/>
          </a:ln>
        </p:spPr>
        <p:txBody>
          <a:bodyPr wrap="square" lIns="38100" tIns="38100" rIns="38100" bIns="38100" numCol="1" anchor="ctr" anchorCtr="0" compatLnSpc="1">
            <a:prstTxWarp prst="textNoShape">
              <a:avLst/>
            </a:prstTxWarp>
          </a:bodyPr>
          <a:lstStyle/>
          <a:p>
            <a:pPr eaLnBrk="1" hangingPunct="1"/>
            <a:r>
              <a:rPr lang="en-US" sz="3600" smtClean="0">
                <a:solidFill>
                  <a:srgbClr val="FFF959"/>
                </a:solidFill>
                <a:latin typeface="Calibri Bold" charset="0"/>
                <a:sym typeface="Calibri Bold" charset="0"/>
              </a:rPr>
              <a:t>Steps in restoration</a:t>
            </a:r>
            <a:endParaRPr lang="en-US" sz="3600" smtClean="0">
              <a:solidFill>
                <a:srgbClr val="FFF959"/>
              </a:solidFill>
              <a:latin typeface="Calibri Bold" charset="0"/>
              <a:ea typeface="ヒラギノ角ゴ ProN W6" charset="-128"/>
              <a:sym typeface="Calibri Bold" charset="0"/>
            </a:endParaRPr>
          </a:p>
        </p:txBody>
      </p:sp>
      <p:pic>
        <p:nvPicPr>
          <p:cNvPr id="31747" name="Picture 2"/>
          <p:cNvPicPr>
            <a:picLocks noChangeAspect="1" noChangeArrowheads="1"/>
          </p:cNvPicPr>
          <p:nvPr/>
        </p:nvPicPr>
        <p:blipFill>
          <a:blip r:embed="rId2" cstate="screen"/>
          <a:srcRect/>
          <a:stretch>
            <a:fillRect/>
          </a:stretch>
        </p:blipFill>
        <p:spPr bwMode="auto">
          <a:xfrm>
            <a:off x="381000" y="1438275"/>
            <a:ext cx="2738438" cy="2054225"/>
          </a:xfrm>
          <a:prstGeom prst="rect">
            <a:avLst/>
          </a:prstGeom>
          <a:noFill/>
          <a:ln w="12700" cap="rnd">
            <a:noFill/>
            <a:round/>
            <a:headEnd/>
            <a:tailEnd/>
          </a:ln>
        </p:spPr>
      </p:pic>
      <p:sp>
        <p:nvSpPr>
          <p:cNvPr id="31748" name="Rectangle 3"/>
          <p:cNvSpPr>
            <a:spLocks/>
          </p:cNvSpPr>
          <p:nvPr/>
        </p:nvSpPr>
        <p:spPr bwMode="auto">
          <a:xfrm>
            <a:off x="344488" y="631825"/>
            <a:ext cx="3594100" cy="812800"/>
          </a:xfrm>
          <a:prstGeom prst="rect">
            <a:avLst/>
          </a:prstGeom>
          <a:noFill/>
          <a:ln w="12700" cap="rnd">
            <a:noFill/>
            <a:round/>
            <a:headEnd/>
            <a:tailEnd/>
          </a:ln>
        </p:spPr>
        <p:txBody>
          <a:bodyPr lIns="38100" tIns="38100" rIns="38100" bIns="38100"/>
          <a:lstStyle/>
          <a:p>
            <a:pPr algn="l"/>
            <a:r>
              <a:rPr lang="en-US" sz="2400">
                <a:solidFill>
                  <a:schemeClr val="tx1"/>
                </a:solidFill>
                <a:latin typeface="Calibri Bold" charset="0"/>
                <a:ea typeface="MS PGothic" pitchFamily="34" charset="-128"/>
                <a:sym typeface="Calibri Bold" charset="0"/>
              </a:rPr>
              <a:t>Protect ripening cones.  Harvest cones.</a:t>
            </a:r>
          </a:p>
        </p:txBody>
      </p:sp>
      <p:pic>
        <p:nvPicPr>
          <p:cNvPr id="31749" name="Picture 4"/>
          <p:cNvPicPr>
            <a:picLocks noChangeAspect="1" noChangeArrowheads="1"/>
          </p:cNvPicPr>
          <p:nvPr/>
        </p:nvPicPr>
        <p:blipFill>
          <a:blip r:embed="rId3" cstate="screen"/>
          <a:srcRect/>
          <a:stretch>
            <a:fillRect/>
          </a:stretch>
        </p:blipFill>
        <p:spPr bwMode="auto">
          <a:xfrm>
            <a:off x="3581400" y="1325563"/>
            <a:ext cx="2709863" cy="1841500"/>
          </a:xfrm>
          <a:prstGeom prst="rect">
            <a:avLst/>
          </a:prstGeom>
          <a:noFill/>
          <a:ln w="12700" cap="rnd">
            <a:noFill/>
            <a:round/>
            <a:headEnd/>
            <a:tailEnd/>
          </a:ln>
        </p:spPr>
      </p:pic>
      <p:sp>
        <p:nvSpPr>
          <p:cNvPr id="31750" name="Rectangle 5"/>
          <p:cNvSpPr>
            <a:spLocks/>
          </p:cNvSpPr>
          <p:nvPr/>
        </p:nvSpPr>
        <p:spPr bwMode="auto">
          <a:xfrm>
            <a:off x="3876675" y="760413"/>
            <a:ext cx="2298700" cy="444500"/>
          </a:xfrm>
          <a:prstGeom prst="rect">
            <a:avLst/>
          </a:prstGeom>
          <a:noFill/>
          <a:ln w="12700" cap="rnd">
            <a:noFill/>
            <a:round/>
            <a:headEnd/>
            <a:tailEnd/>
          </a:ln>
        </p:spPr>
        <p:txBody>
          <a:bodyPr lIns="38100" tIns="38100" rIns="38100" bIns="38100"/>
          <a:lstStyle/>
          <a:p>
            <a:pPr algn="l"/>
            <a:r>
              <a:rPr lang="en-US" sz="2400">
                <a:solidFill>
                  <a:schemeClr val="tx1"/>
                </a:solidFill>
                <a:latin typeface="Calibri Bold" charset="0"/>
                <a:ea typeface="MS PGothic" pitchFamily="34" charset="-128"/>
                <a:sym typeface="Calibri Bold" charset="0"/>
              </a:rPr>
              <a:t>Grow seedlings.</a:t>
            </a:r>
          </a:p>
        </p:txBody>
      </p:sp>
      <p:pic>
        <p:nvPicPr>
          <p:cNvPr id="31751" name="Picture 6"/>
          <p:cNvPicPr>
            <a:picLocks noChangeAspect="1" noChangeArrowheads="1"/>
          </p:cNvPicPr>
          <p:nvPr/>
        </p:nvPicPr>
        <p:blipFill>
          <a:blip r:embed="rId4" cstate="screen"/>
          <a:srcRect/>
          <a:stretch>
            <a:fillRect/>
          </a:stretch>
        </p:blipFill>
        <p:spPr bwMode="auto">
          <a:xfrm>
            <a:off x="5981700" y="3138488"/>
            <a:ext cx="2805113" cy="2105025"/>
          </a:xfrm>
          <a:prstGeom prst="rect">
            <a:avLst/>
          </a:prstGeom>
          <a:noFill/>
          <a:ln w="12700" cap="rnd">
            <a:noFill/>
            <a:round/>
            <a:headEnd/>
            <a:tailEnd/>
          </a:ln>
        </p:spPr>
      </p:pic>
      <p:sp>
        <p:nvSpPr>
          <p:cNvPr id="31752" name="Rectangle 7"/>
          <p:cNvSpPr>
            <a:spLocks/>
          </p:cNvSpPr>
          <p:nvPr/>
        </p:nvSpPr>
        <p:spPr bwMode="auto">
          <a:xfrm>
            <a:off x="6400800" y="2049463"/>
            <a:ext cx="2476500" cy="812800"/>
          </a:xfrm>
          <a:prstGeom prst="rect">
            <a:avLst/>
          </a:prstGeom>
          <a:noFill/>
          <a:ln w="12700" cap="rnd">
            <a:noFill/>
            <a:round/>
            <a:headEnd/>
            <a:tailEnd/>
          </a:ln>
        </p:spPr>
        <p:txBody>
          <a:bodyPr lIns="38100" tIns="38100" rIns="38100" bIns="38100"/>
          <a:lstStyle/>
          <a:p>
            <a:pPr algn="l"/>
            <a:r>
              <a:rPr lang="en-US" sz="2400">
                <a:solidFill>
                  <a:schemeClr val="tx1"/>
                </a:solidFill>
                <a:latin typeface="Calibri Bold" charset="0"/>
                <a:ea typeface="MS PGothic" pitchFamily="34" charset="-128"/>
                <a:sym typeface="Calibri Bold" charset="0"/>
              </a:rPr>
              <a:t>Screen seedlings </a:t>
            </a:r>
            <a:endParaRPr lang="en-US" sz="1800">
              <a:solidFill>
                <a:schemeClr val="tx1"/>
              </a:solidFill>
              <a:latin typeface="Calibri" pitchFamily="34" charset="0"/>
              <a:ea typeface="MS PGothic" pitchFamily="34" charset="-128"/>
              <a:sym typeface="Calibri" pitchFamily="34" charset="0"/>
            </a:endParaRPr>
          </a:p>
          <a:p>
            <a:pPr algn="l"/>
            <a:r>
              <a:rPr lang="en-US" sz="2400">
                <a:solidFill>
                  <a:schemeClr val="tx1"/>
                </a:solidFill>
                <a:latin typeface="Calibri Bold" charset="0"/>
                <a:ea typeface="MS PGothic" pitchFamily="34" charset="-128"/>
                <a:sym typeface="Calibri Bold" charset="0"/>
              </a:rPr>
              <a:t>for resistance.</a:t>
            </a:r>
          </a:p>
        </p:txBody>
      </p:sp>
      <p:pic>
        <p:nvPicPr>
          <p:cNvPr id="31753" name="Picture 8"/>
          <p:cNvPicPr>
            <a:picLocks noChangeAspect="1" noChangeArrowheads="1"/>
          </p:cNvPicPr>
          <p:nvPr/>
        </p:nvPicPr>
        <p:blipFill>
          <a:blip r:embed="rId5" cstate="screen"/>
          <a:srcRect/>
          <a:stretch>
            <a:fillRect/>
          </a:stretch>
        </p:blipFill>
        <p:spPr bwMode="auto">
          <a:xfrm>
            <a:off x="3149600" y="4725988"/>
            <a:ext cx="2600325" cy="1951037"/>
          </a:xfrm>
          <a:prstGeom prst="rect">
            <a:avLst/>
          </a:prstGeom>
          <a:noFill/>
          <a:ln w="12700" cap="rnd">
            <a:noFill/>
            <a:round/>
            <a:headEnd/>
            <a:tailEnd/>
          </a:ln>
        </p:spPr>
      </p:pic>
      <p:sp>
        <p:nvSpPr>
          <p:cNvPr id="31754" name="Rectangle 9"/>
          <p:cNvSpPr>
            <a:spLocks/>
          </p:cNvSpPr>
          <p:nvPr/>
        </p:nvSpPr>
        <p:spPr bwMode="auto">
          <a:xfrm>
            <a:off x="5800725" y="5484813"/>
            <a:ext cx="2971800" cy="990600"/>
          </a:xfrm>
          <a:prstGeom prst="rect">
            <a:avLst/>
          </a:prstGeom>
          <a:noFill/>
          <a:ln w="12700" cap="rnd">
            <a:noFill/>
            <a:round/>
            <a:headEnd/>
            <a:tailEnd/>
          </a:ln>
        </p:spPr>
        <p:txBody>
          <a:bodyPr lIns="38100" tIns="38100" rIns="38100" bIns="38100"/>
          <a:lstStyle/>
          <a:p>
            <a:pPr algn="l"/>
            <a:r>
              <a:rPr lang="en-US" sz="2000">
                <a:solidFill>
                  <a:schemeClr val="tx1"/>
                </a:solidFill>
                <a:latin typeface="Calibri Bold" charset="0"/>
                <a:ea typeface="MS PGothic" pitchFamily="34" charset="-128"/>
                <a:sym typeface="Calibri Bold" charset="0"/>
              </a:rPr>
              <a:t>Protect resistant  seed sources against mountain pine beetles.</a:t>
            </a:r>
          </a:p>
        </p:txBody>
      </p:sp>
      <p:pic>
        <p:nvPicPr>
          <p:cNvPr id="31755" name="Picture 10"/>
          <p:cNvPicPr>
            <a:picLocks noChangeAspect="1" noChangeArrowheads="1"/>
          </p:cNvPicPr>
          <p:nvPr/>
        </p:nvPicPr>
        <p:blipFill>
          <a:blip r:embed="rId6" cstate="screen"/>
          <a:srcRect/>
          <a:stretch>
            <a:fillRect/>
          </a:stretch>
        </p:blipFill>
        <p:spPr bwMode="auto">
          <a:xfrm>
            <a:off x="406400" y="3400425"/>
            <a:ext cx="2198688" cy="3308350"/>
          </a:xfrm>
          <a:prstGeom prst="rect">
            <a:avLst/>
          </a:prstGeom>
          <a:noFill/>
          <a:ln w="12700" cap="rnd">
            <a:noFill/>
            <a:round/>
            <a:headEnd/>
            <a:tailEnd/>
          </a:ln>
        </p:spPr>
      </p:pic>
      <p:sp>
        <p:nvSpPr>
          <p:cNvPr id="31756" name="Rectangle 11"/>
          <p:cNvSpPr>
            <a:spLocks/>
          </p:cNvSpPr>
          <p:nvPr/>
        </p:nvSpPr>
        <p:spPr bwMode="auto">
          <a:xfrm>
            <a:off x="2605088" y="3648075"/>
            <a:ext cx="1612900" cy="812800"/>
          </a:xfrm>
          <a:prstGeom prst="rect">
            <a:avLst/>
          </a:prstGeom>
          <a:noFill/>
          <a:ln w="12700" cap="rnd">
            <a:noFill/>
            <a:round/>
            <a:headEnd/>
            <a:tailEnd/>
          </a:ln>
        </p:spPr>
        <p:txBody>
          <a:bodyPr lIns="38100" tIns="38100" rIns="38100" bIns="38100"/>
          <a:lstStyle/>
          <a:p>
            <a:pPr algn="l"/>
            <a:r>
              <a:rPr lang="en-US" sz="2400">
                <a:solidFill>
                  <a:schemeClr val="tx1"/>
                </a:solidFill>
                <a:latin typeface="Calibri Bold" charset="0"/>
                <a:ea typeface="MS PGothic" pitchFamily="34" charset="-128"/>
                <a:sym typeface="Calibri Bold" charset="0"/>
              </a:rPr>
              <a:t>Plant seedlings.</a:t>
            </a:r>
          </a:p>
        </p:txBody>
      </p:sp>
      <p:sp>
        <p:nvSpPr>
          <p:cNvPr id="31757" name="AutoShape 12"/>
          <p:cNvSpPr>
            <a:spLocks/>
          </p:cNvSpPr>
          <p:nvPr/>
        </p:nvSpPr>
        <p:spPr bwMode="auto">
          <a:xfrm>
            <a:off x="3159125" y="2528888"/>
            <a:ext cx="473075" cy="390525"/>
          </a:xfrm>
          <a:prstGeom prst="rightArrow">
            <a:avLst>
              <a:gd name="adj1" fmla="val 50000"/>
              <a:gd name="adj2" fmla="val 49869"/>
            </a:avLst>
          </a:prstGeom>
          <a:solidFill>
            <a:srgbClr val="97BAFF"/>
          </a:solidFill>
          <a:ln w="25400">
            <a:solidFill>
              <a:srgbClr val="97BAFF"/>
            </a:solidFill>
            <a:round/>
            <a:headEnd/>
            <a:tailEnd/>
          </a:ln>
        </p:spPr>
        <p:txBody>
          <a:bodyPr lIns="0" tIns="0" rIns="0" bIns="0"/>
          <a:lstStyle/>
          <a:p>
            <a:endParaRPr lang="en-US"/>
          </a:p>
        </p:txBody>
      </p:sp>
      <p:sp>
        <p:nvSpPr>
          <p:cNvPr id="31758" name="AutoShape 13"/>
          <p:cNvSpPr>
            <a:spLocks/>
          </p:cNvSpPr>
          <p:nvPr/>
        </p:nvSpPr>
        <p:spPr bwMode="auto">
          <a:xfrm>
            <a:off x="6018213" y="2667000"/>
            <a:ext cx="382587" cy="474663"/>
          </a:xfrm>
          <a:custGeom>
            <a:avLst/>
            <a:gdLst>
              <a:gd name="T0" fmla="*/ 0 w 21600"/>
              <a:gd name="T1" fmla="*/ 12939 h 21600"/>
              <a:gd name="T2" fmla="*/ 5400 w 21600"/>
              <a:gd name="T3" fmla="*/ 12939 h 21600"/>
              <a:gd name="T4" fmla="*/ 5400 w 21600"/>
              <a:gd name="T5" fmla="*/ 0 h 21600"/>
              <a:gd name="T6" fmla="*/ 16200 w 21600"/>
              <a:gd name="T7" fmla="*/ 0 h 21600"/>
              <a:gd name="T8" fmla="*/ 16200 w 21600"/>
              <a:gd name="T9" fmla="*/ 12939 h 21600"/>
              <a:gd name="T10" fmla="*/ 21600 w 21600"/>
              <a:gd name="T11" fmla="*/ 12939 h 21600"/>
              <a:gd name="T12" fmla="*/ 10800 w 21600"/>
              <a:gd name="T13" fmla="*/ 21600 h 21600"/>
              <a:gd name="T14" fmla="*/ 0 w 21600"/>
              <a:gd name="T15" fmla="*/ 12939 h 21600"/>
              <a:gd name="T16" fmla="*/ 0 w 21600"/>
              <a:gd name="T17" fmla="*/ 12939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2939"/>
                </a:moveTo>
                <a:lnTo>
                  <a:pt x="5400" y="12939"/>
                </a:lnTo>
                <a:lnTo>
                  <a:pt x="5400" y="0"/>
                </a:lnTo>
                <a:lnTo>
                  <a:pt x="16200" y="0"/>
                </a:lnTo>
                <a:lnTo>
                  <a:pt x="16200" y="12939"/>
                </a:lnTo>
                <a:lnTo>
                  <a:pt x="21600" y="12939"/>
                </a:lnTo>
                <a:lnTo>
                  <a:pt x="10800" y="21600"/>
                </a:lnTo>
                <a:lnTo>
                  <a:pt x="0" y="12939"/>
                </a:lnTo>
                <a:close/>
                <a:moveTo>
                  <a:pt x="0" y="12939"/>
                </a:moveTo>
              </a:path>
            </a:pathLst>
          </a:custGeom>
          <a:solidFill>
            <a:srgbClr val="97BAFF"/>
          </a:solidFill>
          <a:ln w="25400" cap="flat">
            <a:solidFill>
              <a:srgbClr val="97BAFF"/>
            </a:solidFill>
            <a:prstDash val="solid"/>
            <a:round/>
            <a:headEnd type="none" w="med" len="med"/>
            <a:tailEnd type="none" w="med" len="med"/>
          </a:ln>
        </p:spPr>
        <p:txBody>
          <a:bodyPr lIns="0" tIns="0" rIns="0" bIns="0"/>
          <a:lstStyle/>
          <a:p>
            <a:endParaRPr lang="en-US"/>
          </a:p>
        </p:txBody>
      </p:sp>
      <p:sp>
        <p:nvSpPr>
          <p:cNvPr id="31759" name="AutoShape 14"/>
          <p:cNvSpPr>
            <a:spLocks/>
          </p:cNvSpPr>
          <p:nvPr/>
        </p:nvSpPr>
        <p:spPr bwMode="auto">
          <a:xfrm>
            <a:off x="5656263" y="5059363"/>
            <a:ext cx="584200" cy="431800"/>
          </a:xfrm>
          <a:prstGeom prst="leftArrow">
            <a:avLst>
              <a:gd name="adj1" fmla="val 50000"/>
              <a:gd name="adj2" fmla="val 49890"/>
            </a:avLst>
          </a:prstGeom>
          <a:solidFill>
            <a:srgbClr val="97BAFF"/>
          </a:solidFill>
          <a:ln w="25400">
            <a:solidFill>
              <a:srgbClr val="97BAFF"/>
            </a:solidFill>
            <a:round/>
            <a:headEnd/>
            <a:tailEnd/>
          </a:ln>
        </p:spPr>
        <p:txBody>
          <a:bodyPr lIns="0" tIns="0" rIns="0" bIns="0"/>
          <a:lstStyle/>
          <a:p>
            <a:endParaRPr lang="en-US"/>
          </a:p>
        </p:txBody>
      </p:sp>
      <p:sp>
        <p:nvSpPr>
          <p:cNvPr id="31760" name="AutoShape 15"/>
          <p:cNvSpPr>
            <a:spLocks/>
          </p:cNvSpPr>
          <p:nvPr/>
        </p:nvSpPr>
        <p:spPr bwMode="auto">
          <a:xfrm>
            <a:off x="2635250" y="5035550"/>
            <a:ext cx="554038" cy="430213"/>
          </a:xfrm>
          <a:prstGeom prst="leftArrow">
            <a:avLst>
              <a:gd name="adj1" fmla="val 50000"/>
              <a:gd name="adj2" fmla="val 50076"/>
            </a:avLst>
          </a:prstGeom>
          <a:solidFill>
            <a:srgbClr val="97BAFF"/>
          </a:solidFill>
          <a:ln w="25400">
            <a:solidFill>
              <a:srgbClr val="97BAFF"/>
            </a:solidFill>
            <a:round/>
            <a:headEnd/>
            <a:tailEnd/>
          </a:ln>
        </p:spPr>
        <p:txBody>
          <a:bodyPr lIns="0" tIns="0" rIns="0" bIns="0"/>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2" cstate="screen"/>
          <a:srcRect/>
          <a:stretch>
            <a:fillRect/>
          </a:stretch>
        </p:blipFill>
        <p:spPr bwMode="auto">
          <a:xfrm>
            <a:off x="-584200" y="-304800"/>
            <a:ext cx="10999788" cy="7315200"/>
          </a:xfrm>
          <a:prstGeom prst="rect">
            <a:avLst/>
          </a:prstGeom>
          <a:noFill/>
          <a:ln w="12700" cap="rnd">
            <a:noFill/>
            <a:round/>
            <a:headEnd/>
            <a:tailEnd/>
          </a:ln>
        </p:spPr>
      </p:pic>
      <p:sp>
        <p:nvSpPr>
          <p:cNvPr id="34818" name="Rectangle 2"/>
          <p:cNvSpPr>
            <a:spLocks/>
          </p:cNvSpPr>
          <p:nvPr/>
        </p:nvSpPr>
        <p:spPr bwMode="auto">
          <a:xfrm>
            <a:off x="609600" y="152400"/>
            <a:ext cx="8013700" cy="5372100"/>
          </a:xfrm>
          <a:prstGeom prst="rect">
            <a:avLst/>
          </a:prstGeom>
          <a:noFill/>
          <a:ln>
            <a:noFill/>
          </a:ln>
          <a:extLst>
            <a:ext uri="{909E8E84-426E-40dd-AFC4-6F175D3DCCD1}"/>
            <a:ext uri="{91240B29-F687-4f45-9708-019B960494DF}"/>
          </a:extLst>
        </p:spPr>
        <p:txBody>
          <a:bodyPr lIns="38100" tIns="38100" rIns="38100" bIns="38100"/>
          <a:lstStyle/>
          <a:p>
            <a:pPr algn="l">
              <a:spcBef>
                <a:spcPts val="575"/>
              </a:spcBef>
              <a:defRPr/>
            </a:pPr>
            <a:r>
              <a:rPr lang="en-US" sz="24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In July 2011, after full status review by U.S. Fish and Wildlife Service, whitebark pine was named a Candidate Species for listing under the Endangered Species Act.  Cited:  blister rust, mountain pine beetles, fire exclusion, climate change.</a:t>
            </a:r>
            <a:endParaRPr lang="en-US" sz="3200" dirty="0">
              <a:solidFill>
                <a:schemeClr val="tx1"/>
              </a:solidFill>
              <a:latin typeface="Calibri" charset="0"/>
              <a:ea typeface="ＭＳ Ｐゴシック" charset="0"/>
              <a:cs typeface="Calibri" charset="0"/>
              <a:sym typeface="Calibri" charset="0"/>
            </a:endParaRPr>
          </a:p>
          <a:p>
            <a:pPr algn="l">
              <a:spcBef>
                <a:spcPts val="575"/>
              </a:spcBef>
              <a:defRPr/>
            </a:pPr>
            <a:endParaRPr lang="en-US" sz="3200" dirty="0">
              <a:solidFill>
                <a:schemeClr val="tx1"/>
              </a:solidFill>
              <a:latin typeface="Calibri" charset="0"/>
              <a:ea typeface="ＭＳ Ｐゴシック" charset="0"/>
              <a:cs typeface="Calibri" charset="0"/>
              <a:sym typeface="Calibri" charset="0"/>
            </a:endParaRPr>
          </a:p>
          <a:p>
            <a:pPr algn="l">
              <a:spcBef>
                <a:spcPts val="575"/>
              </a:spcBef>
              <a:defRPr/>
            </a:pPr>
            <a:r>
              <a:rPr lang="en-US" sz="24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In June 2012, whitebark pine was listed as endangered in Canada under the Species at Risk Act.</a:t>
            </a:r>
          </a:p>
          <a:p>
            <a:pPr algn="l">
              <a:spcBef>
                <a:spcPts val="575"/>
              </a:spcBef>
              <a:defRPr/>
            </a:pPr>
            <a:endParaRPr lang="en-US" sz="3200" dirty="0">
              <a:solidFill>
                <a:schemeClr val="tx1"/>
              </a:solidFill>
              <a:latin typeface="Calibri" charset="0"/>
              <a:ea typeface="ＭＳ Ｐゴシック" charset="0"/>
              <a:cs typeface="Calibri" charset="0"/>
              <a:sym typeface="Calibri" charset="0"/>
            </a:endParaRPr>
          </a:p>
          <a:p>
            <a:pPr>
              <a:spcBef>
                <a:spcPts val="663"/>
              </a:spcBef>
              <a:defRPr/>
            </a:pPr>
            <a:r>
              <a:rPr lang="en-US" sz="2800" dirty="0">
                <a:solidFill>
                  <a:srgbClr val="F2DBDB"/>
                </a:solidFill>
                <a:effectLst>
                  <a:outerShdw blurRad="38100" dist="38100" dir="2700000" algn="tl">
                    <a:srgbClr val="000000"/>
                  </a:outerShdw>
                </a:effectLst>
                <a:latin typeface="Calibri Bold" charset="0"/>
                <a:ea typeface="ＭＳ Ｐゴシック" charset="0"/>
                <a:cs typeface="Calibri Bold" charset="0"/>
                <a:sym typeface="Calibri Bold" charset="0"/>
              </a:rPr>
              <a:t>Thank you for supporting our efforts to promote restoration and education about whitebark pine.  To learn more or to donate to our cause:  </a:t>
            </a:r>
            <a:r>
              <a:rPr lang="en-US" sz="2800" u="sng" dirty="0">
                <a:solidFill>
                  <a:srgbClr val="3366FF"/>
                </a:solidFill>
                <a:latin typeface="Calibri Bold" charset="0"/>
                <a:ea typeface="ＭＳ Ｐゴシック" charset="0"/>
                <a:cs typeface="Calibri Bold" charset="0"/>
                <a:sym typeface="Calibri Bold" charset="0"/>
                <a:hlinkClick r:id="rId3"/>
              </a:rPr>
              <a:t>www.whitebarkfound.org</a:t>
            </a:r>
            <a:endParaRPr lang="en-US" sz="2800" u="sng" dirty="0">
              <a:solidFill>
                <a:srgbClr val="3366FF"/>
              </a:solidFill>
              <a:latin typeface="Calibri Bold" charset="0"/>
              <a:ea typeface="ＭＳ Ｐゴシック" charset="0"/>
              <a:cs typeface="Calibri Bold" charset="0"/>
              <a:sym typeface="Calibri Bold" charset="0"/>
            </a:endParaRPr>
          </a:p>
        </p:txBody>
      </p:sp>
      <p:pic>
        <p:nvPicPr>
          <p:cNvPr id="32772" name="Picture 3"/>
          <p:cNvPicPr>
            <a:picLocks noChangeArrowheads="1"/>
          </p:cNvPicPr>
          <p:nvPr/>
        </p:nvPicPr>
        <p:blipFill>
          <a:blip r:embed="rId4" cstate="screen"/>
          <a:srcRect/>
          <a:stretch>
            <a:fillRect/>
          </a:stretch>
        </p:blipFill>
        <p:spPr bwMode="auto">
          <a:xfrm>
            <a:off x="7620000" y="5214938"/>
            <a:ext cx="1524000" cy="1630362"/>
          </a:xfrm>
          <a:prstGeom prst="rect">
            <a:avLst/>
          </a:prstGeom>
          <a:noFill/>
          <a:ln w="12700" cap="rnd">
            <a:noFill/>
            <a:round/>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2" cstate="screen"/>
          <a:srcRect/>
          <a:stretch>
            <a:fillRect/>
          </a:stretch>
        </p:blipFill>
        <p:spPr bwMode="auto">
          <a:xfrm>
            <a:off x="6399213" y="2730500"/>
            <a:ext cx="2744787" cy="4127500"/>
          </a:xfrm>
          <a:prstGeom prst="rect">
            <a:avLst/>
          </a:prstGeom>
          <a:noFill/>
          <a:ln w="9525">
            <a:noFill/>
            <a:miter lim="800000"/>
            <a:headEnd/>
            <a:tailEnd/>
          </a:ln>
        </p:spPr>
      </p:pic>
      <p:pic>
        <p:nvPicPr>
          <p:cNvPr id="9219" name="Picture 2"/>
          <p:cNvPicPr>
            <a:picLocks noChangeAspect="1" noChangeArrowheads="1"/>
          </p:cNvPicPr>
          <p:nvPr/>
        </p:nvPicPr>
        <p:blipFill>
          <a:blip r:embed="rId3" cstate="screen"/>
          <a:srcRect/>
          <a:stretch>
            <a:fillRect/>
          </a:stretch>
        </p:blipFill>
        <p:spPr bwMode="auto">
          <a:xfrm>
            <a:off x="3390900" y="-152400"/>
            <a:ext cx="4622800" cy="3073400"/>
          </a:xfrm>
          <a:prstGeom prst="rect">
            <a:avLst/>
          </a:prstGeom>
          <a:noFill/>
          <a:ln w="9525">
            <a:noFill/>
            <a:miter lim="800000"/>
            <a:headEnd/>
            <a:tailEnd/>
          </a:ln>
        </p:spPr>
      </p:pic>
      <p:sp>
        <p:nvSpPr>
          <p:cNvPr id="9220" name="Text Box 3"/>
          <p:cNvSpPr txBox="1">
            <a:spLocks noChangeArrowheads="1"/>
          </p:cNvSpPr>
          <p:nvPr/>
        </p:nvSpPr>
        <p:spPr bwMode="auto">
          <a:xfrm>
            <a:off x="8442325" y="6467475"/>
            <a:ext cx="244475" cy="254000"/>
          </a:xfrm>
          <a:prstGeom prst="rect">
            <a:avLst/>
          </a:prstGeom>
          <a:noFill/>
          <a:ln w="9525">
            <a:noFill/>
            <a:miter lim="800000"/>
            <a:headEnd/>
            <a:tailEnd/>
          </a:ln>
        </p:spPr>
        <p:txBody>
          <a:bodyPr wrap="none" anchor="ctr"/>
          <a:lstStyle/>
          <a:p>
            <a:pPr algn="r"/>
            <a:fld id="{35861C41-6824-49B2-AA07-409495AE806E}" type="slidenum">
              <a:rPr lang="en-US" sz="1200">
                <a:solidFill>
                  <a:schemeClr val="tx1"/>
                </a:solidFill>
                <a:latin typeface="Calibri" pitchFamily="34" charset="0"/>
                <a:ea typeface="MS PGothic" pitchFamily="34" charset="-128"/>
                <a:sym typeface="Calibri" pitchFamily="34" charset="0"/>
              </a:rPr>
              <a:pPr algn="r"/>
              <a:t>3</a:t>
            </a:fld>
            <a:endParaRPr lang="en-US" sz="1200">
              <a:solidFill>
                <a:schemeClr val="tx1"/>
              </a:solidFill>
              <a:latin typeface="Calibri" pitchFamily="34" charset="0"/>
              <a:ea typeface="MS PGothic" pitchFamily="34" charset="-128"/>
              <a:sym typeface="Calibri" pitchFamily="34" charset="0"/>
            </a:endParaRPr>
          </a:p>
        </p:txBody>
      </p:sp>
      <p:pic>
        <p:nvPicPr>
          <p:cNvPr id="9221" name="Picture 4"/>
          <p:cNvPicPr>
            <a:picLocks noChangeAspect="1" noChangeArrowheads="1"/>
          </p:cNvPicPr>
          <p:nvPr/>
        </p:nvPicPr>
        <p:blipFill>
          <a:blip r:embed="rId4" cstate="screen"/>
          <a:srcRect/>
          <a:stretch>
            <a:fillRect/>
          </a:stretch>
        </p:blipFill>
        <p:spPr bwMode="auto">
          <a:xfrm>
            <a:off x="0" y="228600"/>
            <a:ext cx="3429000" cy="5157788"/>
          </a:xfrm>
          <a:prstGeom prst="rect">
            <a:avLst/>
          </a:prstGeom>
          <a:noFill/>
          <a:ln w="9525">
            <a:noFill/>
            <a:miter lim="800000"/>
            <a:headEnd/>
            <a:tailEnd/>
          </a:ln>
        </p:spPr>
      </p:pic>
      <p:pic>
        <p:nvPicPr>
          <p:cNvPr id="9222" name="Picture 5"/>
          <p:cNvPicPr>
            <a:picLocks noChangeAspect="1" noChangeArrowheads="1"/>
          </p:cNvPicPr>
          <p:nvPr/>
        </p:nvPicPr>
        <p:blipFill>
          <a:blip r:embed="rId5" cstate="screen"/>
          <a:srcRect/>
          <a:stretch>
            <a:fillRect/>
          </a:stretch>
        </p:blipFill>
        <p:spPr bwMode="auto">
          <a:xfrm>
            <a:off x="2451100" y="4383088"/>
            <a:ext cx="4114800" cy="2743200"/>
          </a:xfrm>
          <a:prstGeom prst="rect">
            <a:avLst/>
          </a:prstGeom>
          <a:noFill/>
          <a:ln w="9525">
            <a:noFill/>
            <a:miter lim="800000"/>
            <a:headEnd/>
            <a:tailEnd/>
          </a:ln>
        </p:spPr>
      </p:pic>
      <p:sp>
        <p:nvSpPr>
          <p:cNvPr id="9223" name="Rectangle 6"/>
          <p:cNvSpPr>
            <a:spLocks/>
          </p:cNvSpPr>
          <p:nvPr/>
        </p:nvSpPr>
        <p:spPr bwMode="auto">
          <a:xfrm>
            <a:off x="2438400" y="6489700"/>
            <a:ext cx="4127500" cy="355600"/>
          </a:xfrm>
          <a:prstGeom prst="rect">
            <a:avLst/>
          </a:prstGeom>
          <a:noFill/>
          <a:ln w="9525">
            <a:noFill/>
            <a:miter lim="800000"/>
            <a:headEnd/>
            <a:tailEnd/>
          </a:ln>
        </p:spPr>
        <p:txBody>
          <a:bodyPr lIns="38100" tIns="38100" rIns="38100" bIns="38100"/>
          <a:lstStyle/>
          <a:p>
            <a:pPr algn="l"/>
            <a:r>
              <a:rPr lang="en-US" sz="1800">
                <a:solidFill>
                  <a:schemeClr val="tx1"/>
                </a:solidFill>
                <a:latin typeface="Calibri Bold" charset="0"/>
                <a:ea typeface="MS PGothic" pitchFamily="34" charset="-128"/>
                <a:sym typeface="Calibri Bold" charset="0"/>
              </a:rPr>
              <a:t> Crater Lake National Park, OR, </a:t>
            </a:r>
            <a:r>
              <a:rPr lang="en-US" sz="1800">
                <a:solidFill>
                  <a:schemeClr val="tx1"/>
                </a:solidFill>
                <a:latin typeface="Calibri Bold Italic" charset="0"/>
                <a:ea typeface="MS PGothic" pitchFamily="34" charset="-128"/>
                <a:sym typeface="Calibri Bold Italic" charset="0"/>
              </a:rPr>
              <a:t>Rob Mutch</a:t>
            </a:r>
          </a:p>
        </p:txBody>
      </p:sp>
      <p:sp>
        <p:nvSpPr>
          <p:cNvPr id="9224" name="Rectangle 7"/>
          <p:cNvSpPr>
            <a:spLocks/>
          </p:cNvSpPr>
          <p:nvPr/>
        </p:nvSpPr>
        <p:spPr bwMode="auto">
          <a:xfrm>
            <a:off x="3352800" y="3046413"/>
            <a:ext cx="3136900" cy="1193800"/>
          </a:xfrm>
          <a:prstGeom prst="rect">
            <a:avLst/>
          </a:prstGeom>
          <a:noFill/>
          <a:ln w="12700" cap="rnd">
            <a:noFill/>
            <a:round/>
            <a:headEnd/>
            <a:tailEnd/>
          </a:ln>
        </p:spPr>
        <p:txBody>
          <a:bodyPr lIns="38100" tIns="38100" rIns="38100" bIns="38100"/>
          <a:lstStyle/>
          <a:p>
            <a:r>
              <a:rPr lang="en-US" sz="3600">
                <a:solidFill>
                  <a:srgbClr val="FFF959"/>
                </a:solidFill>
                <a:latin typeface="Calibri Bold" charset="0"/>
                <a:ea typeface="MS PGothic" pitchFamily="34" charset="-128"/>
                <a:sym typeface="Calibri Bold" charset="0"/>
              </a:rPr>
              <a:t>Whitebark pine</a:t>
            </a:r>
          </a:p>
          <a:p>
            <a:r>
              <a:rPr lang="en-US" sz="3600">
                <a:solidFill>
                  <a:srgbClr val="FFF959"/>
                </a:solidFill>
                <a:latin typeface="Calibri Bold" charset="0"/>
                <a:ea typeface="MS PGothic" pitchFamily="34" charset="-128"/>
                <a:sym typeface="Calibri Bold" charset="0"/>
              </a:rPr>
              <a:t>growth forms</a:t>
            </a:r>
          </a:p>
        </p:txBody>
      </p:sp>
      <p:sp>
        <p:nvSpPr>
          <p:cNvPr id="9225" name="Rectangle 8"/>
          <p:cNvSpPr>
            <a:spLocks/>
          </p:cNvSpPr>
          <p:nvPr/>
        </p:nvSpPr>
        <p:spPr bwMode="auto">
          <a:xfrm>
            <a:off x="5824538" y="2284413"/>
            <a:ext cx="2527300" cy="635000"/>
          </a:xfrm>
          <a:prstGeom prst="rect">
            <a:avLst/>
          </a:prstGeom>
          <a:noFill/>
          <a:ln w="12700" cap="rnd">
            <a:noFill/>
            <a:round/>
            <a:headEnd/>
            <a:tailEnd/>
          </a:ln>
        </p:spPr>
        <p:txBody>
          <a:bodyPr lIns="38100" tIns="38100" rIns="38100" bIns="38100"/>
          <a:lstStyle/>
          <a:p>
            <a:r>
              <a:rPr lang="en-US" sz="1800">
                <a:latin typeface="Calibri Bold" charset="0"/>
                <a:ea typeface="MS PGothic" pitchFamily="34" charset="-128"/>
                <a:sym typeface="Calibri Bold" charset="0"/>
              </a:rPr>
              <a:t>Banff National Park Alberta, Canada</a:t>
            </a:r>
          </a:p>
        </p:txBody>
      </p:sp>
      <p:sp>
        <p:nvSpPr>
          <p:cNvPr id="9226" name="Rectangle 9"/>
          <p:cNvSpPr>
            <a:spLocks/>
          </p:cNvSpPr>
          <p:nvPr/>
        </p:nvSpPr>
        <p:spPr bwMode="auto">
          <a:xfrm>
            <a:off x="152400" y="4794250"/>
            <a:ext cx="2146300" cy="635000"/>
          </a:xfrm>
          <a:prstGeom prst="rect">
            <a:avLst/>
          </a:prstGeom>
          <a:noFill/>
          <a:ln w="12700" cap="rnd">
            <a:noFill/>
            <a:round/>
            <a:headEnd/>
            <a:tailEnd/>
          </a:ln>
        </p:spPr>
        <p:txBody>
          <a:bodyPr lIns="38100" tIns="38100" rIns="38100" bIns="38100"/>
          <a:lstStyle/>
          <a:p>
            <a:pPr algn="l"/>
            <a:r>
              <a:rPr lang="en-US" sz="1800">
                <a:latin typeface="Calibri Bold" charset="0"/>
                <a:ea typeface="MS PGothic" pitchFamily="34" charset="-128"/>
                <a:sym typeface="Calibri Bold" charset="0"/>
              </a:rPr>
              <a:t>Wind River Mountains, WY</a:t>
            </a:r>
          </a:p>
        </p:txBody>
      </p:sp>
      <p:sp>
        <p:nvSpPr>
          <p:cNvPr id="9227" name="Rectangle 10"/>
          <p:cNvSpPr>
            <a:spLocks/>
          </p:cNvSpPr>
          <p:nvPr/>
        </p:nvSpPr>
        <p:spPr bwMode="auto">
          <a:xfrm>
            <a:off x="7162800" y="6489700"/>
            <a:ext cx="2070100" cy="355600"/>
          </a:xfrm>
          <a:prstGeom prst="rect">
            <a:avLst/>
          </a:prstGeom>
          <a:noFill/>
          <a:ln w="12700" cap="rnd">
            <a:noFill/>
            <a:round/>
            <a:headEnd/>
            <a:tailEnd/>
          </a:ln>
        </p:spPr>
        <p:txBody>
          <a:bodyPr lIns="38100" tIns="38100" rIns="38100" bIns="38100"/>
          <a:lstStyle/>
          <a:p>
            <a:pPr algn="l"/>
            <a:r>
              <a:rPr lang="en-US" sz="1800">
                <a:solidFill>
                  <a:schemeClr val="tx1"/>
                </a:solidFill>
                <a:latin typeface="Calibri Bold" charset="0"/>
                <a:ea typeface="MS PGothic" pitchFamily="34" charset="-128"/>
                <a:sym typeface="Calibri Bold" charset="0"/>
              </a:rPr>
              <a:t>Banff National Park</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cstate="screen"/>
          <a:srcRect/>
          <a:stretch>
            <a:fillRect/>
          </a:stretch>
        </p:blipFill>
        <p:spPr bwMode="auto">
          <a:xfrm>
            <a:off x="165100" y="4356100"/>
            <a:ext cx="3619500" cy="2419350"/>
          </a:xfrm>
          <a:prstGeom prst="rect">
            <a:avLst/>
          </a:prstGeom>
          <a:noFill/>
          <a:ln w="9525">
            <a:noFill/>
            <a:round/>
            <a:headEnd/>
            <a:tailEnd/>
          </a:ln>
        </p:spPr>
      </p:pic>
      <p:sp>
        <p:nvSpPr>
          <p:cNvPr id="10243" name="Rectangle 2"/>
          <p:cNvSpPr>
            <a:spLocks/>
          </p:cNvSpPr>
          <p:nvPr/>
        </p:nvSpPr>
        <p:spPr bwMode="auto">
          <a:xfrm>
            <a:off x="1544638" y="6419850"/>
            <a:ext cx="2755900" cy="355600"/>
          </a:xfrm>
          <a:prstGeom prst="rect">
            <a:avLst/>
          </a:prstGeom>
          <a:noFill/>
          <a:ln w="9525">
            <a:noFill/>
            <a:miter lim="800000"/>
            <a:headEnd/>
            <a:tailEnd/>
          </a:ln>
        </p:spPr>
        <p:txBody>
          <a:bodyPr lIns="38100" tIns="38100" rIns="38100" bIns="38100"/>
          <a:lstStyle/>
          <a:p>
            <a:pPr algn="l">
              <a:spcBef>
                <a:spcPts val="1075"/>
              </a:spcBef>
            </a:pPr>
            <a:r>
              <a:rPr lang="en-US" sz="1800">
                <a:latin typeface="Calibri Bold" charset="0"/>
                <a:ea typeface="MS PGothic" pitchFamily="34" charset="-128"/>
                <a:sym typeface="Calibri Bold" charset="0"/>
              </a:rPr>
              <a:t>Beartooth Plateau, MT</a:t>
            </a:r>
          </a:p>
        </p:txBody>
      </p:sp>
      <p:pic>
        <p:nvPicPr>
          <p:cNvPr id="10244" name="Picture 3"/>
          <p:cNvPicPr>
            <a:picLocks noChangeAspect="1" noChangeArrowheads="1"/>
          </p:cNvPicPr>
          <p:nvPr/>
        </p:nvPicPr>
        <p:blipFill>
          <a:blip r:embed="rId3" cstate="screen"/>
          <a:srcRect/>
          <a:stretch>
            <a:fillRect/>
          </a:stretch>
        </p:blipFill>
        <p:spPr bwMode="auto">
          <a:xfrm>
            <a:off x="6437313" y="100013"/>
            <a:ext cx="2476500" cy="3790950"/>
          </a:xfrm>
          <a:prstGeom prst="rect">
            <a:avLst/>
          </a:prstGeom>
          <a:noFill/>
          <a:ln w="9525">
            <a:noFill/>
            <a:round/>
            <a:headEnd/>
            <a:tailEnd/>
          </a:ln>
        </p:spPr>
      </p:pic>
      <p:sp>
        <p:nvSpPr>
          <p:cNvPr id="10245" name="Rectangle 4"/>
          <p:cNvSpPr>
            <a:spLocks/>
          </p:cNvSpPr>
          <p:nvPr/>
        </p:nvSpPr>
        <p:spPr bwMode="auto">
          <a:xfrm>
            <a:off x="6630988" y="3111500"/>
            <a:ext cx="2095500" cy="635000"/>
          </a:xfrm>
          <a:prstGeom prst="rect">
            <a:avLst/>
          </a:prstGeom>
          <a:noFill/>
          <a:ln w="9525">
            <a:noFill/>
            <a:miter lim="800000"/>
            <a:headEnd/>
            <a:tailEnd/>
          </a:ln>
        </p:spPr>
        <p:txBody>
          <a:bodyPr lIns="38100" tIns="38100" rIns="38100" bIns="38100"/>
          <a:lstStyle/>
          <a:p>
            <a:pPr>
              <a:spcBef>
                <a:spcPts val="1075"/>
              </a:spcBef>
            </a:pPr>
            <a:r>
              <a:rPr lang="en-US" sz="1800">
                <a:solidFill>
                  <a:schemeClr val="tx1"/>
                </a:solidFill>
                <a:latin typeface="Calibri Bold" charset="0"/>
                <a:ea typeface="MS PGothic" pitchFamily="34" charset="-128"/>
                <a:sym typeface="Calibri Bold" charset="0"/>
              </a:rPr>
              <a:t>Yosemite National Park, CA</a:t>
            </a:r>
          </a:p>
        </p:txBody>
      </p:sp>
      <p:sp>
        <p:nvSpPr>
          <p:cNvPr id="10246" name="Rectangle 5"/>
          <p:cNvSpPr>
            <a:spLocks/>
          </p:cNvSpPr>
          <p:nvPr/>
        </p:nvSpPr>
        <p:spPr bwMode="auto">
          <a:xfrm>
            <a:off x="3444875" y="88900"/>
            <a:ext cx="2971800" cy="1752600"/>
          </a:xfrm>
          <a:prstGeom prst="rect">
            <a:avLst/>
          </a:prstGeom>
          <a:noFill/>
          <a:ln w="12700" cap="rnd">
            <a:noFill/>
            <a:round/>
            <a:headEnd/>
            <a:tailEnd/>
          </a:ln>
        </p:spPr>
        <p:txBody>
          <a:bodyPr lIns="38100" tIns="38100" rIns="38100" bIns="38100"/>
          <a:lstStyle/>
          <a:p>
            <a:r>
              <a:rPr lang="en-US" sz="3600">
                <a:solidFill>
                  <a:srgbClr val="FFF959"/>
                </a:solidFill>
                <a:latin typeface="Calibri Bold" charset="0"/>
                <a:ea typeface="MS PGothic" pitchFamily="34" charset="-128"/>
                <a:sym typeface="Calibri Bold" charset="0"/>
              </a:rPr>
              <a:t>Whitebark pine across its range</a:t>
            </a:r>
          </a:p>
        </p:txBody>
      </p:sp>
      <p:pic>
        <p:nvPicPr>
          <p:cNvPr id="10247" name="Picture 6"/>
          <p:cNvPicPr>
            <a:picLocks noChangeAspect="1" noChangeArrowheads="1"/>
          </p:cNvPicPr>
          <p:nvPr/>
        </p:nvPicPr>
        <p:blipFill>
          <a:blip r:embed="rId4" cstate="screen"/>
          <a:srcRect/>
          <a:stretch>
            <a:fillRect/>
          </a:stretch>
        </p:blipFill>
        <p:spPr bwMode="auto">
          <a:xfrm>
            <a:off x="4648200" y="4394200"/>
            <a:ext cx="4319588" cy="2363788"/>
          </a:xfrm>
          <a:prstGeom prst="rect">
            <a:avLst/>
          </a:prstGeom>
          <a:noFill/>
          <a:ln w="12700" cap="rnd">
            <a:noFill/>
            <a:round/>
            <a:headEnd/>
            <a:tailEnd/>
          </a:ln>
        </p:spPr>
      </p:pic>
      <p:sp>
        <p:nvSpPr>
          <p:cNvPr id="10248" name="Rectangle 7"/>
          <p:cNvSpPr>
            <a:spLocks/>
          </p:cNvSpPr>
          <p:nvPr/>
        </p:nvSpPr>
        <p:spPr bwMode="auto">
          <a:xfrm>
            <a:off x="5854700" y="6440488"/>
            <a:ext cx="4025900" cy="355600"/>
          </a:xfrm>
          <a:prstGeom prst="rect">
            <a:avLst/>
          </a:prstGeom>
          <a:noFill/>
          <a:ln w="12700" cap="rnd">
            <a:noFill/>
            <a:round/>
            <a:headEnd/>
            <a:tailEnd/>
          </a:ln>
        </p:spPr>
        <p:txBody>
          <a:bodyPr lIns="38100" tIns="38100" rIns="38100" bIns="38100"/>
          <a:lstStyle/>
          <a:p>
            <a:pPr algn="l"/>
            <a:r>
              <a:rPr lang="en-US" sz="1800">
                <a:solidFill>
                  <a:schemeClr val="tx1"/>
                </a:solidFill>
                <a:latin typeface="Calibri Bold" charset="0"/>
                <a:ea typeface="MS PGothic" pitchFamily="34" charset="-128"/>
                <a:sym typeface="Calibri Bold" charset="0"/>
              </a:rPr>
              <a:t>Blackfeet Indian Reservation, MT</a:t>
            </a:r>
          </a:p>
        </p:txBody>
      </p:sp>
      <p:pic>
        <p:nvPicPr>
          <p:cNvPr id="10249" name="Picture 8"/>
          <p:cNvPicPr>
            <a:picLocks noChangeAspect="1" noChangeArrowheads="1"/>
          </p:cNvPicPr>
          <p:nvPr/>
        </p:nvPicPr>
        <p:blipFill>
          <a:blip r:embed="rId5" cstate="screen"/>
          <a:srcRect/>
          <a:stretch>
            <a:fillRect/>
          </a:stretch>
        </p:blipFill>
        <p:spPr bwMode="auto">
          <a:xfrm>
            <a:off x="169863" y="119063"/>
            <a:ext cx="3235325" cy="2427287"/>
          </a:xfrm>
          <a:prstGeom prst="rect">
            <a:avLst/>
          </a:prstGeom>
          <a:noFill/>
          <a:ln w="9525">
            <a:noFill/>
            <a:round/>
            <a:headEnd/>
            <a:tailEnd/>
          </a:ln>
        </p:spPr>
      </p:pic>
      <p:sp>
        <p:nvSpPr>
          <p:cNvPr id="10250" name="Rectangle 9"/>
          <p:cNvSpPr>
            <a:spLocks/>
          </p:cNvSpPr>
          <p:nvPr/>
        </p:nvSpPr>
        <p:spPr bwMode="auto">
          <a:xfrm>
            <a:off x="203200" y="131763"/>
            <a:ext cx="3162300" cy="355600"/>
          </a:xfrm>
          <a:prstGeom prst="rect">
            <a:avLst/>
          </a:prstGeom>
          <a:noFill/>
          <a:ln w="12700" cap="rnd">
            <a:noFill/>
            <a:round/>
            <a:headEnd/>
            <a:tailEnd/>
          </a:ln>
        </p:spPr>
        <p:txBody>
          <a:bodyPr lIns="38100" tIns="38100" rIns="38100" bIns="38100"/>
          <a:lstStyle/>
          <a:p>
            <a:pPr algn="l"/>
            <a:r>
              <a:rPr lang="en-US" sz="1800">
                <a:latin typeface="Calibri Bold" charset="0"/>
                <a:ea typeface="MS PGothic" pitchFamily="34" charset="-128"/>
                <a:sym typeface="Calibri Bold" charset="0"/>
              </a:rPr>
              <a:t>Grand Teton National Park, WY</a:t>
            </a:r>
          </a:p>
        </p:txBody>
      </p:sp>
      <p:pic>
        <p:nvPicPr>
          <p:cNvPr id="10251" name="Picture 10"/>
          <p:cNvPicPr>
            <a:picLocks noChangeAspect="1" noChangeArrowheads="1"/>
          </p:cNvPicPr>
          <p:nvPr/>
        </p:nvPicPr>
        <p:blipFill>
          <a:blip r:embed="rId6" cstate="screen"/>
          <a:srcRect/>
          <a:stretch>
            <a:fillRect/>
          </a:stretch>
        </p:blipFill>
        <p:spPr bwMode="auto">
          <a:xfrm>
            <a:off x="3479800" y="1854200"/>
            <a:ext cx="2882900" cy="3136900"/>
          </a:xfrm>
          <a:prstGeom prst="rect">
            <a:avLst/>
          </a:prstGeom>
          <a:noFill/>
          <a:ln w="9525">
            <a:noFill/>
            <a:round/>
            <a:headEnd/>
            <a:tailEnd/>
          </a:ln>
        </p:spPr>
      </p:pic>
      <p:sp>
        <p:nvSpPr>
          <p:cNvPr id="10252" name="Rectangle 11"/>
          <p:cNvSpPr>
            <a:spLocks/>
          </p:cNvSpPr>
          <p:nvPr/>
        </p:nvSpPr>
        <p:spPr bwMode="auto">
          <a:xfrm>
            <a:off x="3535363" y="4640263"/>
            <a:ext cx="2984500" cy="355600"/>
          </a:xfrm>
          <a:prstGeom prst="rect">
            <a:avLst/>
          </a:prstGeom>
          <a:noFill/>
          <a:ln w="9525">
            <a:noFill/>
            <a:miter lim="800000"/>
            <a:headEnd/>
            <a:tailEnd/>
          </a:ln>
        </p:spPr>
        <p:txBody>
          <a:bodyPr lIns="38100" tIns="38100" rIns="38100" bIns="38100"/>
          <a:lstStyle/>
          <a:p>
            <a:pPr algn="l">
              <a:spcBef>
                <a:spcPts val="1075"/>
              </a:spcBef>
            </a:pPr>
            <a:r>
              <a:rPr lang="en-US" sz="1800">
                <a:latin typeface="Calibri Bold" charset="0"/>
                <a:ea typeface="MS PGothic" pitchFamily="34" charset="-128"/>
                <a:sym typeface="Calibri Bold" charset="0"/>
              </a:rPr>
              <a:t>Crater Lake National Park OR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990600" y="-63500"/>
            <a:ext cx="7162800" cy="1143000"/>
          </a:xfrm>
        </p:spPr>
        <p:txBody>
          <a:bodyPr/>
          <a:lstStyle/>
          <a:p>
            <a:pPr eaLnBrk="1" hangingPunct="1"/>
            <a:r>
              <a:rPr lang="en-US" sz="3600" smtClean="0">
                <a:solidFill>
                  <a:srgbClr val="FFF959"/>
                </a:solidFill>
                <a:latin typeface="Calibri Bold" charset="0"/>
                <a:sym typeface="Calibri Bold" charset="0"/>
              </a:rPr>
              <a:t>Whitebark pine community structure</a:t>
            </a:r>
            <a:endParaRPr lang="en-US" sz="3600" smtClean="0">
              <a:solidFill>
                <a:srgbClr val="FFF959"/>
              </a:solidFill>
              <a:latin typeface="Calibri Bold" charset="0"/>
              <a:ea typeface="ヒラギノ角ゴ ProN W6" charset="-128"/>
              <a:sym typeface="Calibri Bold" charset="0"/>
            </a:endParaRPr>
          </a:p>
        </p:txBody>
      </p:sp>
      <p:sp>
        <p:nvSpPr>
          <p:cNvPr id="11267" name="Rectangle 2"/>
          <p:cNvSpPr>
            <a:spLocks noGrp="1" noChangeArrowheads="1"/>
          </p:cNvSpPr>
          <p:nvPr>
            <p:ph type="body" idx="1"/>
          </p:nvPr>
        </p:nvSpPr>
        <p:spPr>
          <a:xfrm>
            <a:off x="165100" y="1600200"/>
            <a:ext cx="4572000" cy="5410200"/>
          </a:xfrm>
        </p:spPr>
        <p:txBody>
          <a:bodyPr/>
          <a:lstStyle/>
          <a:p>
            <a:pPr marL="304800" indent="-304800" eaLnBrk="1" hangingPunct="1">
              <a:spcBef>
                <a:spcPct val="0"/>
              </a:spcBef>
            </a:pPr>
            <a:r>
              <a:rPr lang="en-US" sz="2800" smtClean="0">
                <a:latin typeface="Calibri Italic" charset="0"/>
                <a:sym typeface="Calibri Italic" charset="0"/>
              </a:rPr>
              <a:t>Successional communities</a:t>
            </a:r>
            <a:r>
              <a:rPr lang="en-US" sz="2800" smtClean="0"/>
              <a:t> on favorable sites, upper subalpine zone (widespread in the Rocky Mountains)</a:t>
            </a:r>
            <a:endParaRPr lang="en-US" smtClean="0"/>
          </a:p>
          <a:p>
            <a:pPr marL="304800" indent="-304800" eaLnBrk="1" hangingPunct="1">
              <a:spcBef>
                <a:spcPts val="700"/>
              </a:spcBef>
            </a:pPr>
            <a:endParaRPr lang="en-US" sz="2800" smtClean="0"/>
          </a:p>
          <a:p>
            <a:pPr marL="304800" indent="-304800" eaLnBrk="1" hangingPunct="1">
              <a:spcBef>
                <a:spcPts val="700"/>
              </a:spcBef>
            </a:pPr>
            <a:r>
              <a:rPr lang="en-US" sz="2800" smtClean="0">
                <a:latin typeface="Calibri Italic" charset="0"/>
                <a:sym typeface="Calibri Italic" charset="0"/>
              </a:rPr>
              <a:t>Climax communities</a:t>
            </a:r>
            <a:r>
              <a:rPr lang="en-US" sz="2800" smtClean="0"/>
              <a:t> on exposed upper subalpine sites and in treeline ecotone (most common)</a:t>
            </a:r>
          </a:p>
        </p:txBody>
      </p:sp>
      <p:pic>
        <p:nvPicPr>
          <p:cNvPr id="11268" name="Picture 3"/>
          <p:cNvPicPr>
            <a:picLocks noChangeAspect="1" noChangeArrowheads="1"/>
          </p:cNvPicPr>
          <p:nvPr/>
        </p:nvPicPr>
        <p:blipFill>
          <a:blip r:embed="rId2" cstate="screen"/>
          <a:srcRect/>
          <a:stretch>
            <a:fillRect/>
          </a:stretch>
        </p:blipFill>
        <p:spPr bwMode="auto">
          <a:xfrm>
            <a:off x="4964113" y="4114800"/>
            <a:ext cx="4006850" cy="2667000"/>
          </a:xfrm>
          <a:prstGeom prst="rect">
            <a:avLst/>
          </a:prstGeom>
          <a:noFill/>
          <a:ln w="12700" cap="rnd">
            <a:noFill/>
            <a:round/>
            <a:headEnd/>
            <a:tailEnd/>
          </a:ln>
        </p:spPr>
      </p:pic>
      <p:pic>
        <p:nvPicPr>
          <p:cNvPr id="11269" name="Picture 4"/>
          <p:cNvPicPr>
            <a:picLocks noChangeAspect="1" noChangeArrowheads="1"/>
          </p:cNvPicPr>
          <p:nvPr/>
        </p:nvPicPr>
        <p:blipFill>
          <a:blip r:embed="rId3" cstate="screen"/>
          <a:srcRect/>
          <a:stretch>
            <a:fillRect/>
          </a:stretch>
        </p:blipFill>
        <p:spPr bwMode="auto">
          <a:xfrm>
            <a:off x="5018088" y="990600"/>
            <a:ext cx="3930650" cy="2947988"/>
          </a:xfrm>
          <a:prstGeom prst="rect">
            <a:avLst/>
          </a:prstGeom>
          <a:noFill/>
          <a:ln w="9525">
            <a:noFill/>
            <a:round/>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2" cstate="screen"/>
          <a:srcRect/>
          <a:stretch>
            <a:fillRect/>
          </a:stretch>
        </p:blipFill>
        <p:spPr bwMode="auto">
          <a:xfrm>
            <a:off x="3568700" y="2247900"/>
            <a:ext cx="2911475" cy="3886200"/>
          </a:xfrm>
          <a:prstGeom prst="rect">
            <a:avLst/>
          </a:prstGeom>
          <a:noFill/>
          <a:ln w="12700" cap="rnd">
            <a:noFill/>
            <a:round/>
            <a:headEnd/>
            <a:tailEnd/>
          </a:ln>
        </p:spPr>
      </p:pic>
      <p:pic>
        <p:nvPicPr>
          <p:cNvPr id="12291" name="Picture 2"/>
          <p:cNvPicPr>
            <a:picLocks noChangeAspect="1" noChangeArrowheads="1"/>
          </p:cNvPicPr>
          <p:nvPr/>
        </p:nvPicPr>
        <p:blipFill>
          <a:blip r:embed="rId3" cstate="screen"/>
          <a:srcRect/>
          <a:stretch>
            <a:fillRect/>
          </a:stretch>
        </p:blipFill>
        <p:spPr bwMode="auto">
          <a:xfrm>
            <a:off x="6602413" y="2247900"/>
            <a:ext cx="2528887" cy="3886200"/>
          </a:xfrm>
          <a:prstGeom prst="rect">
            <a:avLst/>
          </a:prstGeom>
          <a:noFill/>
          <a:ln w="9525">
            <a:noFill/>
            <a:round/>
            <a:headEnd/>
            <a:tailEnd/>
          </a:ln>
        </p:spPr>
      </p:pic>
      <p:pic>
        <p:nvPicPr>
          <p:cNvPr id="12292" name="Picture 3"/>
          <p:cNvPicPr>
            <a:picLocks noChangeAspect="1" noChangeArrowheads="1"/>
          </p:cNvPicPr>
          <p:nvPr/>
        </p:nvPicPr>
        <p:blipFill>
          <a:blip r:embed="rId4" cstate="screen"/>
          <a:srcRect/>
          <a:stretch>
            <a:fillRect/>
          </a:stretch>
        </p:blipFill>
        <p:spPr bwMode="auto">
          <a:xfrm>
            <a:off x="0" y="1524000"/>
            <a:ext cx="3436938" cy="5334000"/>
          </a:xfrm>
          <a:prstGeom prst="rect">
            <a:avLst/>
          </a:prstGeom>
          <a:noFill/>
          <a:ln w="12700" cap="rnd">
            <a:noFill/>
            <a:round/>
            <a:headEnd/>
            <a:tailEnd/>
          </a:ln>
        </p:spPr>
      </p:pic>
      <p:sp>
        <p:nvSpPr>
          <p:cNvPr id="12293" name="Rectangle 4"/>
          <p:cNvSpPr>
            <a:spLocks/>
          </p:cNvSpPr>
          <p:nvPr/>
        </p:nvSpPr>
        <p:spPr bwMode="auto">
          <a:xfrm>
            <a:off x="228600" y="127000"/>
            <a:ext cx="8623300" cy="1193800"/>
          </a:xfrm>
          <a:prstGeom prst="rect">
            <a:avLst/>
          </a:prstGeom>
          <a:noFill/>
          <a:ln w="9525">
            <a:noFill/>
            <a:miter lim="800000"/>
            <a:headEnd/>
            <a:tailEnd/>
          </a:ln>
        </p:spPr>
        <p:txBody>
          <a:bodyPr lIns="38100" tIns="38100" rIns="38100" bIns="38100" anchor="ctr"/>
          <a:lstStyle/>
          <a:p>
            <a:r>
              <a:rPr lang="en-US" sz="3600">
                <a:solidFill>
                  <a:srgbClr val="FFF959"/>
                </a:solidFill>
                <a:latin typeface="Calibri Bold" charset="0"/>
                <a:ea typeface="MS PGothic" pitchFamily="34" charset="-128"/>
                <a:sym typeface="Calibri Bold" charset="0"/>
              </a:rPr>
              <a:t>Successional communities </a:t>
            </a:r>
            <a:br>
              <a:rPr lang="en-US" sz="3600">
                <a:solidFill>
                  <a:srgbClr val="FFF959"/>
                </a:solidFill>
                <a:latin typeface="Calibri Bold" charset="0"/>
                <a:ea typeface="MS PGothic" pitchFamily="34" charset="-128"/>
                <a:sym typeface="Calibri Bold" charset="0"/>
              </a:rPr>
            </a:br>
            <a:r>
              <a:rPr lang="en-US" sz="3600">
                <a:solidFill>
                  <a:srgbClr val="FFF959"/>
                </a:solidFill>
                <a:latin typeface="Calibri Bold" charset="0"/>
                <a:ea typeface="MS PGothic" pitchFamily="34" charset="-128"/>
                <a:sym typeface="Calibri Bold" charset="0"/>
              </a:rPr>
              <a:t>on favorable sites: renewed by fire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cstate="screen"/>
          <a:srcRect/>
          <a:stretch>
            <a:fillRect/>
          </a:stretch>
        </p:blipFill>
        <p:spPr bwMode="auto">
          <a:xfrm>
            <a:off x="-801688" y="-457200"/>
            <a:ext cx="11001376" cy="7315200"/>
          </a:xfrm>
          <a:prstGeom prst="rect">
            <a:avLst/>
          </a:prstGeom>
          <a:noFill/>
          <a:ln w="12700" cap="rnd">
            <a:noFill/>
            <a:round/>
            <a:headEnd/>
            <a:tailEnd/>
          </a:ln>
        </p:spPr>
      </p:pic>
      <p:sp>
        <p:nvSpPr>
          <p:cNvPr id="13315" name="Rectangle 2"/>
          <p:cNvSpPr>
            <a:spLocks/>
          </p:cNvSpPr>
          <p:nvPr/>
        </p:nvSpPr>
        <p:spPr bwMode="auto">
          <a:xfrm>
            <a:off x="1371600" y="111125"/>
            <a:ext cx="6388100" cy="1193800"/>
          </a:xfrm>
          <a:prstGeom prst="rect">
            <a:avLst/>
          </a:prstGeom>
          <a:noFill/>
          <a:ln w="9525">
            <a:noFill/>
            <a:round/>
            <a:headEnd/>
            <a:tailEnd/>
          </a:ln>
        </p:spPr>
        <p:txBody>
          <a:bodyPr lIns="38100" tIns="38100" rIns="38100" bIns="38100"/>
          <a:lstStyle/>
          <a:p>
            <a:pPr>
              <a:spcBef>
                <a:spcPts val="2150"/>
              </a:spcBef>
            </a:pPr>
            <a:r>
              <a:rPr lang="en-US" sz="3600">
                <a:latin typeface="Calibri Bold" charset="0"/>
                <a:ea typeface="MS PGothic" pitchFamily="34" charset="-128"/>
                <a:sym typeface="Calibri Bold" charset="0"/>
              </a:rPr>
              <a:t>Climax communities of the upper subalpine and treeline ecotone</a:t>
            </a:r>
          </a:p>
        </p:txBody>
      </p:sp>
      <p:sp>
        <p:nvSpPr>
          <p:cNvPr id="2" name="Rectangle 3"/>
          <p:cNvSpPr>
            <a:spLocks/>
          </p:cNvSpPr>
          <p:nvPr/>
        </p:nvSpPr>
        <p:spPr bwMode="auto">
          <a:xfrm>
            <a:off x="2503488" y="1270000"/>
            <a:ext cx="4381500" cy="1066800"/>
          </a:xfrm>
          <a:prstGeom prst="rect">
            <a:avLst/>
          </a:prstGeom>
          <a:noFill/>
          <a:ln>
            <a:noFill/>
          </a:ln>
          <a:extLst>
            <a:ext uri="{909E8E84-426E-40dd-AFC4-6F175D3DCCD1}"/>
            <a:ext uri="{91240B29-F687-4f45-9708-019B960494DF}"/>
          </a:extLst>
        </p:spPr>
        <p:txBody>
          <a:bodyPr lIns="38100" tIns="38100" rIns="38100" bIns="38100"/>
          <a:lstStyle/>
          <a:p>
            <a:pPr>
              <a:defRPr/>
            </a:pPr>
            <a:r>
              <a:rPr lang="en-US" sz="3200">
                <a:solidFill>
                  <a:schemeClr val="tx1"/>
                </a:solidFill>
                <a:effectLst>
                  <a:outerShdw blurRad="38100" dist="38100" dir="2700000" algn="tl">
                    <a:srgbClr val="000000"/>
                  </a:outerShdw>
                </a:effectLst>
                <a:latin typeface="Calibri Bold" charset="0"/>
                <a:ea typeface="MS PGothic" pitchFamily="34" charset="-128"/>
                <a:sym typeface="Calibri Bold" charset="0"/>
              </a:rPr>
              <a:t>Whitebark pine tolerates</a:t>
            </a:r>
            <a:endParaRPr lang="en-US" sz="1800">
              <a:solidFill>
                <a:schemeClr val="tx1"/>
              </a:solidFill>
              <a:latin typeface="Calibri" pitchFamily="34" charset="0"/>
              <a:ea typeface="MS PGothic" pitchFamily="34" charset="-128"/>
              <a:sym typeface="Calibri" pitchFamily="34" charset="0"/>
            </a:endParaRPr>
          </a:p>
          <a:p>
            <a:pPr>
              <a:defRPr/>
            </a:pPr>
            <a:r>
              <a:rPr lang="en-US" sz="3200">
                <a:solidFill>
                  <a:schemeClr val="tx1"/>
                </a:solidFill>
                <a:effectLst>
                  <a:outerShdw blurRad="38100" dist="38100" dir="2700000" algn="tl">
                    <a:srgbClr val="000000"/>
                  </a:outerShdw>
                </a:effectLst>
                <a:latin typeface="Calibri Bold" charset="0"/>
                <a:ea typeface="MS PGothic" pitchFamily="34" charset="-128"/>
                <a:sym typeface="Calibri Bold" charset="0"/>
              </a:rPr>
              <a:t> cold, dry conditions </a:t>
            </a:r>
          </a:p>
        </p:txBody>
      </p:sp>
      <p:sp>
        <p:nvSpPr>
          <p:cNvPr id="13317" name="Rectangle 4"/>
          <p:cNvSpPr>
            <a:spLocks/>
          </p:cNvSpPr>
          <p:nvPr/>
        </p:nvSpPr>
        <p:spPr bwMode="auto">
          <a:xfrm>
            <a:off x="6324600" y="6477000"/>
            <a:ext cx="3517900" cy="381000"/>
          </a:xfrm>
          <a:prstGeom prst="rect">
            <a:avLst/>
          </a:prstGeom>
          <a:noFill/>
          <a:ln w="12700" cap="rnd">
            <a:noFill/>
            <a:round/>
            <a:headEnd/>
            <a:tailEnd/>
          </a:ln>
        </p:spPr>
        <p:txBody>
          <a:bodyPr lIns="38100" tIns="38100" rIns="38100" bIns="38100"/>
          <a:lstStyle/>
          <a:p>
            <a:pPr algn="l"/>
            <a:r>
              <a:rPr lang="en-US" sz="2000">
                <a:latin typeface="Calibri Bold" charset="0"/>
                <a:ea typeface="MS PGothic" pitchFamily="34" charset="-128"/>
                <a:sym typeface="Calibri Bold" charset="0"/>
              </a:rPr>
              <a:t>Crater Lake National Park</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cstate="screen"/>
          <a:srcRect/>
          <a:stretch>
            <a:fillRect/>
          </a:stretch>
        </p:blipFill>
        <p:spPr bwMode="auto">
          <a:xfrm>
            <a:off x="-1600200" y="-152400"/>
            <a:ext cx="11199813" cy="7446963"/>
          </a:xfrm>
          <a:prstGeom prst="rect">
            <a:avLst/>
          </a:prstGeom>
          <a:noFill/>
          <a:ln w="12700" cap="rnd">
            <a:noFill/>
            <a:round/>
            <a:headEnd/>
            <a:tailEnd/>
          </a:ln>
        </p:spPr>
      </p:pic>
      <p:sp>
        <p:nvSpPr>
          <p:cNvPr id="2" name="Rectangle 2"/>
          <p:cNvSpPr>
            <a:spLocks/>
          </p:cNvSpPr>
          <p:nvPr/>
        </p:nvSpPr>
        <p:spPr bwMode="auto">
          <a:xfrm>
            <a:off x="190500" y="155575"/>
            <a:ext cx="3708400" cy="1409700"/>
          </a:xfrm>
          <a:prstGeom prst="rect">
            <a:avLst/>
          </a:prstGeom>
          <a:noFill/>
          <a:ln>
            <a:noFill/>
          </a:ln>
          <a:extLst>
            <a:ext uri="{909E8E84-426E-40dd-AFC4-6F175D3DCCD1}"/>
            <a:ext uri="{91240B29-F687-4f45-9708-019B960494DF}"/>
          </a:extLst>
        </p:spPr>
        <p:txBody>
          <a:bodyPr lIns="38100" tIns="38100" rIns="38100" bIns="38100" anchor="ctr"/>
          <a:lstStyle/>
          <a:p>
            <a:pPr>
              <a:defRPr/>
            </a:pPr>
            <a:r>
              <a:rPr lang="en-US" sz="2800">
                <a:solidFill>
                  <a:schemeClr val="tx1"/>
                </a:solidFill>
                <a:effectLst>
                  <a:outerShdw blurRad="38100" dist="38100" dir="2700000" algn="tl">
                    <a:srgbClr val="C0C0C0"/>
                  </a:outerShdw>
                </a:effectLst>
                <a:latin typeface="Calibri Bold" charset="0"/>
                <a:ea typeface="MS PGothic" pitchFamily="34" charset="-128"/>
                <a:sym typeface="Calibri Bold" charset="0"/>
              </a:rPr>
              <a:t>Clark</a:t>
            </a:r>
            <a:r>
              <a:rPr lang="ja-JP" altLang="en-US" sz="2800">
                <a:solidFill>
                  <a:schemeClr val="tx1"/>
                </a:solidFill>
                <a:effectLst>
                  <a:outerShdw blurRad="38100" dist="38100" dir="2700000" algn="tl">
                    <a:srgbClr val="C0C0C0"/>
                  </a:outerShdw>
                </a:effectLst>
                <a:latin typeface="Arial" pitchFamily="34" charset="0"/>
                <a:ea typeface="MS PGothic" pitchFamily="34" charset="-128"/>
                <a:sym typeface="Calibri Bold" charset="0"/>
              </a:rPr>
              <a:t>’</a:t>
            </a:r>
            <a:r>
              <a:rPr lang="en-US" altLang="ja-JP" sz="2800">
                <a:solidFill>
                  <a:schemeClr val="tx1"/>
                </a:solidFill>
                <a:effectLst>
                  <a:outerShdw blurRad="38100" dist="38100" dir="2700000" algn="tl">
                    <a:srgbClr val="C0C0C0"/>
                  </a:outerShdw>
                </a:effectLst>
                <a:latin typeface="Calibri Bold" charset="0"/>
                <a:ea typeface="MS PGothic" pitchFamily="34" charset="-128"/>
                <a:sym typeface="Calibri Bold" charset="0"/>
              </a:rPr>
              <a:t>s Nutcracker is the </a:t>
            </a:r>
            <a:endParaRPr lang="en-US" altLang="ja-JP" sz="1800">
              <a:solidFill>
                <a:schemeClr val="tx1"/>
              </a:solidFill>
              <a:latin typeface="Calibri" pitchFamily="34" charset="0"/>
              <a:ea typeface="MS PGothic" pitchFamily="34" charset="-128"/>
              <a:sym typeface="Calibri" pitchFamily="34" charset="0"/>
            </a:endParaRPr>
          </a:p>
          <a:p>
            <a:pPr>
              <a:defRPr/>
            </a:pPr>
            <a:r>
              <a:rPr lang="en-US" sz="2800">
                <a:solidFill>
                  <a:schemeClr val="tx1"/>
                </a:solidFill>
                <a:effectLst>
                  <a:outerShdw blurRad="38100" dist="38100" dir="2700000" algn="tl">
                    <a:srgbClr val="C0C0C0"/>
                  </a:outerShdw>
                </a:effectLst>
                <a:latin typeface="Calibri Bold" charset="0"/>
                <a:ea typeface="MS PGothic" pitchFamily="34" charset="-128"/>
                <a:sym typeface="Calibri Bold" charset="0"/>
              </a:rPr>
              <a:t>primary seed disperser </a:t>
            </a:r>
          </a:p>
          <a:p>
            <a:pPr>
              <a:defRPr/>
            </a:pPr>
            <a:r>
              <a:rPr lang="en-US" sz="2800">
                <a:solidFill>
                  <a:schemeClr val="tx1"/>
                </a:solidFill>
                <a:effectLst>
                  <a:outerShdw blurRad="38100" dist="38100" dir="2700000" algn="tl">
                    <a:srgbClr val="C0C0C0"/>
                  </a:outerShdw>
                </a:effectLst>
                <a:latin typeface="Calibri Bold" charset="0"/>
                <a:ea typeface="MS PGothic" pitchFamily="34" charset="-128"/>
                <a:sym typeface="Calibri Bold" charset="0"/>
              </a:rPr>
              <a:t>for whitebark pine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ph type="title"/>
          </p:nvPr>
        </p:nvSpPr>
        <p:spPr bwMode="auto">
          <a:xfrm>
            <a:off x="190500" y="114300"/>
            <a:ext cx="8763000" cy="1143000"/>
          </a:xfrm>
          <a:noFill/>
          <a:ln w="12700">
            <a:miter lim="800000"/>
            <a:headEnd/>
            <a:tailEnd/>
          </a:ln>
        </p:spPr>
        <p:txBody>
          <a:bodyPr wrap="square" lIns="38100" tIns="38100" rIns="38100" bIns="38100" numCol="1" anchor="ctr" anchorCtr="0" compatLnSpc="1">
            <a:prstTxWarp prst="textNoShape">
              <a:avLst/>
            </a:prstTxWarp>
          </a:bodyPr>
          <a:lstStyle/>
          <a:p>
            <a:pPr eaLnBrk="1" hangingPunct="1"/>
            <a:r>
              <a:rPr lang="en-US" sz="3600" smtClean="0">
                <a:solidFill>
                  <a:srgbClr val="FFF959"/>
                </a:solidFill>
                <a:latin typeface="Calibri Bold" charset="0"/>
                <a:sym typeface="Calibri Bold" charset="0"/>
              </a:rPr>
              <a:t>Adaptations of whitebark pine for seed dispersal by nutcrackers</a:t>
            </a:r>
            <a:endParaRPr lang="en-US" sz="3600" smtClean="0">
              <a:solidFill>
                <a:srgbClr val="FFF959"/>
              </a:solidFill>
              <a:latin typeface="Calibri Bold" charset="0"/>
              <a:ea typeface="ヒラギノ角ゴ ProN W6" charset="-128"/>
              <a:sym typeface="Calibri Bold" charset="0"/>
            </a:endParaRPr>
          </a:p>
        </p:txBody>
      </p:sp>
      <p:pic>
        <p:nvPicPr>
          <p:cNvPr id="15363" name="Picture 2"/>
          <p:cNvPicPr>
            <a:picLocks noChangeAspect="1" noChangeArrowheads="1"/>
          </p:cNvPicPr>
          <p:nvPr/>
        </p:nvPicPr>
        <p:blipFill>
          <a:blip r:embed="rId2" cstate="screen"/>
          <a:srcRect/>
          <a:stretch>
            <a:fillRect/>
          </a:stretch>
        </p:blipFill>
        <p:spPr bwMode="auto">
          <a:xfrm>
            <a:off x="4902200" y="3940175"/>
            <a:ext cx="3657600" cy="2381250"/>
          </a:xfrm>
          <a:prstGeom prst="rect">
            <a:avLst/>
          </a:prstGeom>
          <a:noFill/>
          <a:ln w="9525">
            <a:noFill/>
            <a:round/>
            <a:headEnd/>
            <a:tailEnd/>
          </a:ln>
        </p:spPr>
      </p:pic>
      <p:pic>
        <p:nvPicPr>
          <p:cNvPr id="15364" name="Picture 3"/>
          <p:cNvPicPr>
            <a:picLocks noChangeAspect="1" noChangeArrowheads="1"/>
          </p:cNvPicPr>
          <p:nvPr/>
        </p:nvPicPr>
        <p:blipFill>
          <a:blip r:embed="rId3" cstate="screen"/>
          <a:srcRect/>
          <a:stretch>
            <a:fillRect/>
          </a:stretch>
        </p:blipFill>
        <p:spPr bwMode="auto">
          <a:xfrm>
            <a:off x="609600" y="3911600"/>
            <a:ext cx="3657600" cy="2430463"/>
          </a:xfrm>
          <a:prstGeom prst="rect">
            <a:avLst/>
          </a:prstGeom>
          <a:noFill/>
          <a:ln w="9525">
            <a:noFill/>
            <a:round/>
            <a:headEnd/>
            <a:tailEnd/>
          </a:ln>
        </p:spPr>
      </p:pic>
      <p:sp>
        <p:nvSpPr>
          <p:cNvPr id="2" name="Rectangle 4"/>
          <p:cNvSpPr>
            <a:spLocks/>
          </p:cNvSpPr>
          <p:nvPr/>
        </p:nvSpPr>
        <p:spPr bwMode="auto">
          <a:xfrm>
            <a:off x="381000" y="1320800"/>
            <a:ext cx="5168900" cy="2260600"/>
          </a:xfrm>
          <a:prstGeom prst="rect">
            <a:avLst/>
          </a:prstGeom>
          <a:noFill/>
          <a:ln>
            <a:noFill/>
          </a:ln>
          <a:extLst>
            <a:ext uri="{909E8E84-426E-40dd-AFC4-6F175D3DCCD1}"/>
            <a:ext uri="{91240B29-F687-4f45-9708-019B960494DF}"/>
          </a:extLst>
        </p:spPr>
        <p:txBody>
          <a:bodyPr lIns="38100" tIns="38100" rIns="38100" bIns="38100"/>
          <a:lstStyle/>
          <a:p>
            <a:pPr marL="193675" indent="-193675" algn="l">
              <a:buClr>
                <a:srgbClr val="FFFFFF"/>
              </a:buClr>
              <a:buSzPct val="100000"/>
              <a:buFont typeface="Wingdings" charset="0"/>
              <a:buChar char="§"/>
              <a:defRPr/>
            </a:pPr>
            <a:r>
              <a:rPr lang="en-US" sz="24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Wind cannot disperse seeds because:</a:t>
            </a:r>
          </a:p>
          <a:p>
            <a:pPr marL="650875" lvl="1" indent="-193675" algn="l">
              <a:buClr>
                <a:srgbClr val="FFFFFF"/>
              </a:buClr>
              <a:buSzPct val="100000"/>
              <a:buFont typeface="Wingdings" charset="0"/>
              <a:buChar char="§"/>
              <a:defRPr/>
            </a:pPr>
            <a:r>
              <a:rPr lang="en-US" sz="24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Cones remain closed upon seed ripening</a:t>
            </a:r>
          </a:p>
          <a:p>
            <a:pPr marL="650875" lvl="1" indent="-193675" algn="l">
              <a:buClr>
                <a:srgbClr val="FFFFFF"/>
              </a:buClr>
              <a:buSzPct val="100000"/>
              <a:buFont typeface="Wingdings" charset="0"/>
              <a:buChar char="§"/>
              <a:defRPr/>
            </a:pPr>
            <a:r>
              <a:rPr lang="en-US" sz="24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Seeds are large and wingless</a:t>
            </a:r>
          </a:p>
          <a:p>
            <a:pPr marL="193675" indent="-193675" algn="l">
              <a:buClr>
                <a:srgbClr val="FFFFFF"/>
              </a:buClr>
              <a:buSzPct val="100000"/>
              <a:buFont typeface="Wingdings" charset="0"/>
              <a:buChar char="§"/>
              <a:defRPr/>
            </a:pPr>
            <a:r>
              <a:rPr lang="en-US" sz="24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Horizontally-oriented cones on      </a:t>
            </a:r>
          </a:p>
          <a:p>
            <a:pPr marL="193675" indent="-193675" algn="l">
              <a:defRPr/>
            </a:pPr>
            <a:r>
              <a:rPr lang="en-US" sz="24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rPr>
              <a:t>   upswept branches attract nutcrackers</a:t>
            </a:r>
            <a:endParaRPr lang="en-US" sz="1800" dirty="0">
              <a:solidFill>
                <a:schemeClr val="tx1"/>
              </a:solidFill>
              <a:latin typeface="Calibri" charset="0"/>
              <a:ea typeface="ＭＳ Ｐゴシック" charset="0"/>
              <a:cs typeface="Calibri" charset="0"/>
              <a:sym typeface="Calibri" charset="0"/>
            </a:endParaRPr>
          </a:p>
          <a:p>
            <a:pPr algn="l">
              <a:buClr>
                <a:srgbClr val="FFFFFF"/>
              </a:buClr>
              <a:buSzPct val="100000"/>
              <a:defRPr/>
            </a:pPr>
            <a:endParaRPr lang="en-US" sz="2400" dirty="0">
              <a:solidFill>
                <a:schemeClr val="tx1"/>
              </a:solidFill>
              <a:effectLst>
                <a:outerShdw blurRad="38100" dist="38100" dir="2700000" algn="tl">
                  <a:srgbClr val="000000"/>
                </a:outerShdw>
              </a:effectLst>
              <a:latin typeface="Calibri" charset="0"/>
              <a:ea typeface="ＭＳ Ｐゴシック" charset="0"/>
              <a:cs typeface="Calibri" charset="0"/>
              <a:sym typeface="Calibri" charset="0"/>
            </a:endParaRPr>
          </a:p>
        </p:txBody>
      </p:sp>
      <p:grpSp>
        <p:nvGrpSpPr>
          <p:cNvPr id="15366" name="Group 7"/>
          <p:cNvGrpSpPr>
            <a:grpSpLocks/>
          </p:cNvGrpSpPr>
          <p:nvPr/>
        </p:nvGrpSpPr>
        <p:grpSpPr bwMode="auto">
          <a:xfrm>
            <a:off x="5635625" y="1447800"/>
            <a:ext cx="3060700" cy="2035175"/>
            <a:chOff x="0" y="0"/>
            <a:chExt cx="1928" cy="1282"/>
          </a:xfrm>
        </p:grpSpPr>
        <p:pic>
          <p:nvPicPr>
            <p:cNvPr id="15368" name="Picture 5"/>
            <p:cNvPicPr>
              <a:picLocks noChangeAspect="1" noChangeArrowheads="1"/>
            </p:cNvPicPr>
            <p:nvPr/>
          </p:nvPicPr>
          <p:blipFill>
            <a:blip r:embed="rId4" cstate="screen"/>
            <a:srcRect/>
            <a:stretch>
              <a:fillRect/>
            </a:stretch>
          </p:blipFill>
          <p:spPr bwMode="auto">
            <a:xfrm>
              <a:off x="0" y="0"/>
              <a:ext cx="1816" cy="1282"/>
            </a:xfrm>
            <a:prstGeom prst="rect">
              <a:avLst/>
            </a:prstGeom>
            <a:noFill/>
            <a:ln w="9525">
              <a:noFill/>
              <a:round/>
              <a:headEnd/>
              <a:tailEnd/>
            </a:ln>
          </p:spPr>
        </p:pic>
        <p:sp>
          <p:nvSpPr>
            <p:cNvPr id="15369" name="Rectangle 6"/>
            <p:cNvSpPr>
              <a:spLocks/>
            </p:cNvSpPr>
            <p:nvPr/>
          </p:nvSpPr>
          <p:spPr bwMode="auto">
            <a:xfrm>
              <a:off x="0" y="1120"/>
              <a:ext cx="1928" cy="160"/>
            </a:xfrm>
            <a:prstGeom prst="rect">
              <a:avLst/>
            </a:prstGeom>
            <a:noFill/>
            <a:ln w="9525">
              <a:noFill/>
              <a:round/>
              <a:headEnd/>
              <a:tailEnd/>
            </a:ln>
          </p:spPr>
          <p:txBody>
            <a:bodyPr lIns="38100" tIns="38100" rIns="38100" bIns="38100"/>
            <a:lstStyle/>
            <a:p>
              <a:pPr algn="l"/>
              <a:r>
                <a:rPr lang="en-US" sz="1200">
                  <a:solidFill>
                    <a:srgbClr val="000066"/>
                  </a:solidFill>
                  <a:latin typeface="Arial Bold" charset="0"/>
                  <a:ea typeface="MS PGothic" pitchFamily="34" charset="-128"/>
                  <a:sym typeface="Arial Bold" charset="0"/>
                </a:rPr>
                <a:t>Krugman &amp; Jenkinson  1974</a:t>
              </a:r>
            </a:p>
          </p:txBody>
        </p:sp>
      </p:grpSp>
      <p:sp>
        <p:nvSpPr>
          <p:cNvPr id="15367" name="Comment 8"/>
          <p:cNvSpPr>
            <a:spLocks/>
          </p:cNvSpPr>
          <p:nvPr/>
        </p:nvSpPr>
        <p:spPr bwMode="auto">
          <a:xfrm>
            <a:off x="9829800" y="3962400"/>
            <a:ext cx="2667000" cy="2338388"/>
          </a:xfrm>
          <a:prstGeom prst="rect">
            <a:avLst/>
          </a:prstGeom>
          <a:solidFill>
            <a:schemeClr val="accent1"/>
          </a:solidFill>
          <a:ln w="12700">
            <a:noFill/>
            <a:miter lim="800000"/>
            <a:headEnd/>
            <a:tailEnd/>
          </a:ln>
        </p:spPr>
        <p:txBody>
          <a:bodyPr lIns="0" tIns="0" rIns="0" bIns="0">
            <a:spAutoFit/>
          </a:bodyPr>
          <a:lstStyle/>
          <a:p>
            <a:pPr algn="l"/>
            <a:r>
              <a:rPr lang="en-US" sz="1200">
                <a:solidFill>
                  <a:schemeClr val="tx1"/>
                </a:solidFill>
                <a:latin typeface="Arial" pitchFamily="34" charset="0"/>
                <a:ea typeface="MS PGothic" pitchFamily="34" charset="-128"/>
                <a:sym typeface="Arial" pitchFamily="34" charset="0"/>
              </a:rPr>
              <a:t>why matters</a:t>
            </a:r>
          </a:p>
          <a:p>
            <a:pPr algn="l"/>
            <a:endParaRPr lang="en-US" sz="1200">
              <a:solidFill>
                <a:schemeClr val="tx1"/>
              </a:solidFill>
              <a:latin typeface="Arial" pitchFamily="34" charset="0"/>
              <a:ea typeface="MS PGothic" pitchFamily="34" charset="-128"/>
              <a:sym typeface="Arial" pitchFamily="34" charset="0"/>
            </a:endParaRPr>
          </a:p>
          <a:p>
            <a:pPr algn="l"/>
            <a:r>
              <a:rPr lang="en-US" sz="1200">
                <a:solidFill>
                  <a:schemeClr val="tx1"/>
                </a:solidFill>
                <a:latin typeface="Arial" pitchFamily="34" charset="0"/>
                <a:ea typeface="MS PGothic" pitchFamily="34" charset="-128"/>
                <a:sym typeface="Arial" pitchFamily="34" charset="0"/>
              </a:rPr>
              <a:t>what is really meant</a:t>
            </a:r>
          </a:p>
        </p:txBody>
      </p:sp>
    </p:spTree>
  </p:cSld>
  <p:clrMapOvr>
    <a:masterClrMapping/>
  </p:clrMapOvr>
  <p:transition/>
</p:sld>
</file>

<file path=ppt/theme/theme1.xml><?xml version="1.0" encoding="utf-8"?>
<a:theme xmlns:a="http://schemas.openxmlformats.org/drawingml/2006/main" name="Default - Title Slide">
  <a:themeElements>
    <a:clrScheme name="">
      <a:dk1>
        <a:srgbClr val="808080"/>
      </a:dk1>
      <a:lt1>
        <a:srgbClr val="FFFFFF"/>
      </a:lt1>
      <a:dk2>
        <a:srgbClr val="002060"/>
      </a:dk2>
      <a:lt2>
        <a:srgbClr val="000000"/>
      </a:lt2>
      <a:accent1>
        <a:srgbClr val="BBE0E3"/>
      </a:accent1>
      <a:accent2>
        <a:srgbClr val="333399"/>
      </a:accent2>
      <a:accent3>
        <a:srgbClr val="AAABB6"/>
      </a:accent3>
      <a:accent4>
        <a:srgbClr val="DADADA"/>
      </a:accent4>
      <a:accent5>
        <a:srgbClr val="DAEDE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Blank">
  <a:themeElements>
    <a:clrScheme name="">
      <a:dk1>
        <a:srgbClr val="808080"/>
      </a:dk1>
      <a:lt1>
        <a:srgbClr val="FFFFFF"/>
      </a:lt1>
      <a:dk2>
        <a:srgbClr val="002060"/>
      </a:dk2>
      <a:lt2>
        <a:srgbClr val="000000"/>
      </a:lt2>
      <a:accent1>
        <a:srgbClr val="FFFFD6"/>
      </a:accent1>
      <a:accent2>
        <a:srgbClr val="333399"/>
      </a:accent2>
      <a:accent3>
        <a:srgbClr val="AAABB6"/>
      </a:accent3>
      <a:accent4>
        <a:srgbClr val="DADADA"/>
      </a:accent4>
      <a:accent5>
        <a:srgbClr val="FFFFE8"/>
      </a:accent5>
      <a:accent6>
        <a:srgbClr val="2D2D8A"/>
      </a:accent6>
      <a:hlink>
        <a:srgbClr val="009999"/>
      </a:hlink>
      <a:folHlink>
        <a:srgbClr val="99CC00"/>
      </a:folHlink>
    </a:clrScheme>
    <a:fontScheme name="Default - Blank">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Text, and 2 Content">
  <a:themeElements>
    <a:clrScheme name="">
      <a:dk1>
        <a:srgbClr val="808080"/>
      </a:dk1>
      <a:lt1>
        <a:srgbClr val="FFFFFF"/>
      </a:lt1>
      <a:dk2>
        <a:srgbClr val="002060"/>
      </a:dk2>
      <a:lt2>
        <a:srgbClr val="000000"/>
      </a:lt2>
      <a:accent1>
        <a:srgbClr val="BBE0E3"/>
      </a:accent1>
      <a:accent2>
        <a:srgbClr val="333399"/>
      </a:accent2>
      <a:accent3>
        <a:srgbClr val="AAABB6"/>
      </a:accent3>
      <a:accent4>
        <a:srgbClr val="DADADA"/>
      </a:accent4>
      <a:accent5>
        <a:srgbClr val="DAEDEF"/>
      </a:accent5>
      <a:accent6>
        <a:srgbClr val="2D2D8A"/>
      </a:accent6>
      <a:hlink>
        <a:srgbClr val="009999"/>
      </a:hlink>
      <a:folHlink>
        <a:srgbClr val="99CC00"/>
      </a:folHlink>
    </a:clrScheme>
    <a:fontScheme name="Default - Title, Text, and 2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2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wo Content">
  <a:themeElements>
    <a:clrScheme name="">
      <a:dk1>
        <a:srgbClr val="000000"/>
      </a:dk1>
      <a:lt1>
        <a:srgbClr val="FFFFFF"/>
      </a:lt1>
      <a:dk2>
        <a:srgbClr val="002060"/>
      </a:dk2>
      <a:lt2>
        <a:srgbClr val="000000"/>
      </a:lt2>
      <a:accent1>
        <a:srgbClr val="4F81BD"/>
      </a:accent1>
      <a:accent2>
        <a:srgbClr val="333399"/>
      </a:accent2>
      <a:accent3>
        <a:srgbClr val="AAABB6"/>
      </a:accent3>
      <a:accent4>
        <a:srgbClr val="DADADA"/>
      </a:accent4>
      <a:accent5>
        <a:srgbClr val="B2C1DB"/>
      </a:accent5>
      <a:accent6>
        <a:srgbClr val="2D2D8A"/>
      </a:accent6>
      <a:hlink>
        <a:srgbClr val="009999"/>
      </a:hlink>
      <a:folHlink>
        <a:srgbClr val="99CC00"/>
      </a:folHlink>
    </a:clrScheme>
    <a:fontScheme name="Default - Two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itle and Content">
  <a:themeElements>
    <a:clrScheme name="">
      <a:dk1>
        <a:srgbClr val="808080"/>
      </a:dk1>
      <a:lt1>
        <a:srgbClr val="FFFFFF"/>
      </a:lt1>
      <a:dk2>
        <a:srgbClr val="002060"/>
      </a:dk2>
      <a:lt2>
        <a:srgbClr val="000000"/>
      </a:lt2>
      <a:accent1>
        <a:srgbClr val="BBE0E3"/>
      </a:accent1>
      <a:accent2>
        <a:srgbClr val="333399"/>
      </a:accent2>
      <a:accent3>
        <a:srgbClr val="AAABB6"/>
      </a:accent3>
      <a:accent4>
        <a:srgbClr val="DADADA"/>
      </a:accent4>
      <a:accent5>
        <a:srgbClr val="DAEDEF"/>
      </a:accent5>
      <a:accent6>
        <a:srgbClr val="2D2D8A"/>
      </a:accent6>
      <a:hlink>
        <a:srgbClr val="009999"/>
      </a:hlink>
      <a:folHlink>
        <a:srgbClr val="99CC00"/>
      </a:folHlink>
    </a:clrScheme>
    <a:fontScheme name="Default - Title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Text, and Content">
  <a:themeElements>
    <a:clrScheme name="">
      <a:dk1>
        <a:srgbClr val="808080"/>
      </a:dk1>
      <a:lt1>
        <a:srgbClr val="FFFFFF"/>
      </a:lt1>
      <a:dk2>
        <a:srgbClr val="002060"/>
      </a:dk2>
      <a:lt2>
        <a:srgbClr val="000000"/>
      </a:lt2>
      <a:accent1>
        <a:srgbClr val="BFBFBF"/>
      </a:accent1>
      <a:accent2>
        <a:srgbClr val="333399"/>
      </a:accent2>
      <a:accent3>
        <a:srgbClr val="AAABB6"/>
      </a:accent3>
      <a:accent4>
        <a:srgbClr val="DADADA"/>
      </a:accent4>
      <a:accent5>
        <a:srgbClr val="DCDCDC"/>
      </a:accent5>
      <a:accent6>
        <a:srgbClr val="2D2D8A"/>
      </a:accent6>
      <a:hlink>
        <a:srgbClr val="009999"/>
      </a:hlink>
      <a:folHlink>
        <a:srgbClr val="99CC00"/>
      </a:folHlink>
    </a:clrScheme>
    <a:fontScheme name="Default - Title, Text,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TotalTime>
  <Pages>0</Pages>
  <Words>1056</Words>
  <Characters>0</Characters>
  <Application>Microsoft Office PowerPoint</Application>
  <PresentationFormat>On-screen Show (4:3)</PresentationFormat>
  <Lines>0</Lines>
  <Paragraphs>152</Paragraphs>
  <Slides>26</Slides>
  <Notes>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26</vt:i4>
      </vt:variant>
    </vt:vector>
  </HeadingPairs>
  <TitlesOfParts>
    <vt:vector size="44" baseType="lpstr">
      <vt:lpstr>Gill Sans</vt:lpstr>
      <vt:lpstr>ヒラギノ角ゴ ProN W3</vt:lpstr>
      <vt:lpstr>Arial</vt:lpstr>
      <vt:lpstr>Calibri</vt:lpstr>
      <vt:lpstr>MS PGothic</vt:lpstr>
      <vt:lpstr>Arial Bold</vt:lpstr>
      <vt:lpstr>ヒラギノ角ゴ ProN W6</vt:lpstr>
      <vt:lpstr>Calibri Bold</vt:lpstr>
      <vt:lpstr>Calibri Bold Italic</vt:lpstr>
      <vt:lpstr>Calibri Italic</vt:lpstr>
      <vt:lpstr>Wingdings</vt:lpstr>
      <vt:lpstr>Arial Bold Italic</vt:lpstr>
      <vt:lpstr>Default - Title Slide</vt:lpstr>
      <vt:lpstr>Default - Blank</vt:lpstr>
      <vt:lpstr>Default - Title, Text, and 2 Content</vt:lpstr>
      <vt:lpstr>Default - Two Content</vt:lpstr>
      <vt:lpstr>Default - Title and Content</vt:lpstr>
      <vt:lpstr>Default - Title, Text, and Content</vt:lpstr>
      <vt:lpstr> Whitebark pine: Ecology, Threats,  and Why We Care </vt:lpstr>
      <vt:lpstr>Slide 2</vt:lpstr>
      <vt:lpstr>Slide 3</vt:lpstr>
      <vt:lpstr>Slide 4</vt:lpstr>
      <vt:lpstr>Whitebark pine community structure</vt:lpstr>
      <vt:lpstr>Slide 6</vt:lpstr>
      <vt:lpstr>Slide 7</vt:lpstr>
      <vt:lpstr>Slide 8</vt:lpstr>
      <vt:lpstr>Adaptations of whitebark pine for seed dispersal by nutcrackers</vt:lpstr>
      <vt:lpstr>Seed dispersal by nutcrackers</vt:lpstr>
      <vt:lpstr>Seed dispersal by nutcrackers</vt:lpstr>
      <vt:lpstr>Whitebark pine seeds are an important wildlife food</vt:lpstr>
      <vt:lpstr>Slide 13</vt:lpstr>
      <vt:lpstr>Slide 14</vt:lpstr>
      <vt:lpstr>Slide 15</vt:lpstr>
      <vt:lpstr>Slide 16</vt:lpstr>
      <vt:lpstr>Whitebark pine “in peril”</vt:lpstr>
      <vt:lpstr>Slide 18</vt:lpstr>
      <vt:lpstr>Slide 19</vt:lpstr>
      <vt:lpstr>Slide 20</vt:lpstr>
      <vt:lpstr>Slide 21</vt:lpstr>
      <vt:lpstr>Slide 22</vt:lpstr>
      <vt:lpstr>Slide 23</vt:lpstr>
      <vt:lpstr>Whitebark pine restoration</vt:lpstr>
      <vt:lpstr>Steps in restoration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Health Challenges  in the Rocky Mountain West</dc:title>
  <dc:creator>Tomback, Diana</dc:creator>
  <cp:lastModifiedBy>Jo</cp:lastModifiedBy>
  <cp:revision>3</cp:revision>
  <dcterms:modified xsi:type="dcterms:W3CDTF">2013-09-15T20:34:23Z</dcterms:modified>
</cp:coreProperties>
</file>